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78" r:id="rId5"/>
    <p:sldId id="297" r:id="rId6"/>
    <p:sldId id="298" r:id="rId7"/>
    <p:sldId id="290" r:id="rId8"/>
    <p:sldId id="291" r:id="rId9"/>
    <p:sldId id="294" r:id="rId10"/>
    <p:sldId id="279" r:id="rId11"/>
    <p:sldId id="301" r:id="rId12"/>
    <p:sldId id="302" r:id="rId13"/>
    <p:sldId id="281" r:id="rId14"/>
    <p:sldId id="300" r:id="rId15"/>
    <p:sldId id="293" r:id="rId16"/>
    <p:sldId id="284" r:id="rId17"/>
    <p:sldId id="295" r:id="rId18"/>
    <p:sldId id="285" r:id="rId19"/>
    <p:sldId id="292" r:id="rId20"/>
    <p:sldId id="283" r:id="rId21"/>
    <p:sldId id="296" r:id="rId22"/>
    <p:sldId id="265" r:id="rId23"/>
    <p:sldId id="266" r:id="rId24"/>
    <p:sldId id="287" r:id="rId25"/>
    <p:sldId id="288" r:id="rId26"/>
    <p:sldId id="289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0759" autoAdjust="0"/>
  </p:normalViewPr>
  <p:slideViewPr>
    <p:cSldViewPr snapToGrid="0">
      <p:cViewPr>
        <p:scale>
          <a:sx n="101" d="100"/>
          <a:sy n="101" d="100"/>
        </p:scale>
        <p:origin x="2864" y="113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-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3CF5-93BC-4DAB-95A3-EB75C11360FA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5055FF-8021-4BD5-887B-D3162EE3A829}">
      <dgm:prSet/>
      <dgm:spPr/>
      <dgm:t>
        <a:bodyPr/>
        <a:lstStyle/>
        <a:p>
          <a:r>
            <a:rPr lang="en-US" dirty="0"/>
            <a:t>Probability of Intracranial Pathology?</a:t>
          </a:r>
        </a:p>
      </dgm:t>
    </dgm:pt>
    <dgm:pt modelId="{D86C978F-6CD4-4334-951B-EAEE1E424239}" type="parTrans" cxnId="{71104AE9-EFA6-483F-8ED9-FF8E518A4FEF}">
      <dgm:prSet/>
      <dgm:spPr/>
      <dgm:t>
        <a:bodyPr/>
        <a:lstStyle/>
        <a:p>
          <a:endParaRPr lang="en-US"/>
        </a:p>
      </dgm:t>
    </dgm:pt>
    <dgm:pt modelId="{6F291541-D4E8-49D0-9E2D-AD8B0D61E549}" type="sibTrans" cxnId="{71104AE9-EFA6-483F-8ED9-FF8E518A4FEF}">
      <dgm:prSet/>
      <dgm:spPr/>
      <dgm:t>
        <a:bodyPr/>
        <a:lstStyle/>
        <a:p>
          <a:endParaRPr lang="en-US"/>
        </a:p>
      </dgm:t>
    </dgm:pt>
    <dgm:pt modelId="{957171A5-A8C7-41A1-A556-5554DB2FDB90}">
      <dgm:prSet/>
      <dgm:spPr/>
      <dgm:t>
        <a:bodyPr/>
        <a:lstStyle/>
        <a:p>
          <a:r>
            <a:rPr lang="en-CA" dirty="0"/>
            <a:t>high probability/risk  (low GCS at injury)</a:t>
          </a:r>
          <a:endParaRPr lang="en-US" dirty="0"/>
        </a:p>
      </dgm:t>
    </dgm:pt>
    <dgm:pt modelId="{8F34A1C8-9D9F-4957-B5EA-686935DC455B}" type="parTrans" cxnId="{92CFF0F3-7D22-4FD8-8F5D-91258C858709}">
      <dgm:prSet/>
      <dgm:spPr/>
      <dgm:t>
        <a:bodyPr/>
        <a:lstStyle/>
        <a:p>
          <a:endParaRPr lang="en-US"/>
        </a:p>
      </dgm:t>
    </dgm:pt>
    <dgm:pt modelId="{FE6F7D0C-7B37-4971-A7A2-5187B1E58D85}" type="sibTrans" cxnId="{92CFF0F3-7D22-4FD8-8F5D-91258C858709}">
      <dgm:prSet/>
      <dgm:spPr/>
      <dgm:t>
        <a:bodyPr/>
        <a:lstStyle/>
        <a:p>
          <a:endParaRPr lang="en-US"/>
        </a:p>
      </dgm:t>
    </dgm:pt>
    <dgm:pt modelId="{E1AFA85D-DE30-4589-A88E-7D60D1A269F7}">
      <dgm:prSet/>
      <dgm:spPr/>
      <dgm:t>
        <a:bodyPr/>
        <a:lstStyle/>
        <a:p>
          <a:r>
            <a:rPr lang="en-CA" dirty="0"/>
            <a:t>Low probability/risk use</a:t>
          </a:r>
          <a:endParaRPr lang="en-US" dirty="0"/>
        </a:p>
      </dgm:t>
    </dgm:pt>
    <dgm:pt modelId="{CAF1B302-6693-46D4-8F51-99389A06D730}" type="parTrans" cxnId="{DE83B596-C30E-44AB-ADA4-22EA4FC38442}">
      <dgm:prSet/>
      <dgm:spPr/>
      <dgm:t>
        <a:bodyPr/>
        <a:lstStyle/>
        <a:p>
          <a:endParaRPr lang="en-US"/>
        </a:p>
      </dgm:t>
    </dgm:pt>
    <dgm:pt modelId="{026B0671-1CF7-4D79-8DD8-1957F36FB092}" type="sibTrans" cxnId="{DE83B596-C30E-44AB-ADA4-22EA4FC38442}">
      <dgm:prSet/>
      <dgm:spPr/>
      <dgm:t>
        <a:bodyPr/>
        <a:lstStyle/>
        <a:p>
          <a:endParaRPr lang="en-US"/>
        </a:p>
      </dgm:t>
    </dgm:pt>
    <dgm:pt modelId="{D52C88D1-B2A2-4E96-B7E7-888D00947883}">
      <dgm:prSet/>
      <dgm:spPr/>
      <dgm:t>
        <a:bodyPr/>
        <a:lstStyle/>
        <a:p>
          <a:r>
            <a:rPr lang="en-CA" dirty="0"/>
            <a:t>CATCH2.</a:t>
          </a:r>
          <a:endParaRPr lang="en-US" dirty="0"/>
        </a:p>
      </dgm:t>
    </dgm:pt>
    <dgm:pt modelId="{EFB2593E-72E2-47C2-B579-6E1B7C3E9170}" type="parTrans" cxnId="{E536B55D-07E3-43E8-9542-777A5451D9F3}">
      <dgm:prSet/>
      <dgm:spPr/>
      <dgm:t>
        <a:bodyPr/>
        <a:lstStyle/>
        <a:p>
          <a:endParaRPr lang="en-CA"/>
        </a:p>
      </dgm:t>
    </dgm:pt>
    <dgm:pt modelId="{92AFF0A6-CE73-47AB-987B-5A4E77D30118}" type="sibTrans" cxnId="{E536B55D-07E3-43E8-9542-777A5451D9F3}">
      <dgm:prSet/>
      <dgm:spPr/>
      <dgm:t>
        <a:bodyPr/>
        <a:lstStyle/>
        <a:p>
          <a:endParaRPr lang="en-CA"/>
        </a:p>
      </dgm:t>
    </dgm:pt>
    <dgm:pt modelId="{7D78F5D7-9648-4771-B10A-DCCFF63E6BF4}">
      <dgm:prSet/>
      <dgm:spPr/>
      <dgm:t>
        <a:bodyPr/>
        <a:lstStyle/>
        <a:p>
          <a:r>
            <a:rPr lang="en-CA"/>
            <a:t>PECARNS</a:t>
          </a:r>
          <a:endParaRPr lang="en-US" dirty="0"/>
        </a:p>
      </dgm:t>
    </dgm:pt>
    <dgm:pt modelId="{FE924402-60BA-4222-BA9E-71A046A769E1}" type="parTrans" cxnId="{8878D4E3-708C-4C9A-9F60-0CF8A2743EBE}">
      <dgm:prSet/>
      <dgm:spPr/>
      <dgm:t>
        <a:bodyPr/>
        <a:lstStyle/>
        <a:p>
          <a:endParaRPr lang="en-CA"/>
        </a:p>
      </dgm:t>
    </dgm:pt>
    <dgm:pt modelId="{B77806B5-ED14-4283-9E66-6E249B1CD0BB}" type="sibTrans" cxnId="{8878D4E3-708C-4C9A-9F60-0CF8A2743EBE}">
      <dgm:prSet/>
      <dgm:spPr/>
      <dgm:t>
        <a:bodyPr/>
        <a:lstStyle/>
        <a:p>
          <a:endParaRPr lang="en-CA"/>
        </a:p>
      </dgm:t>
    </dgm:pt>
    <dgm:pt modelId="{A8F6C63B-4ED5-49FD-B083-A7B4EC85E9BA}" type="pres">
      <dgm:prSet presAssocID="{4B403CF5-93BC-4DAB-95A3-EB75C11360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3CA4E6-BF9E-4810-91EC-3E77FDD1A6AF}" type="pres">
      <dgm:prSet presAssocID="{A75055FF-8021-4BD5-887B-D3162EE3A829}" presName="root1" presStyleCnt="0"/>
      <dgm:spPr/>
    </dgm:pt>
    <dgm:pt modelId="{D2511AB7-AE2C-4C75-A73E-762FB69BD8ED}" type="pres">
      <dgm:prSet presAssocID="{A75055FF-8021-4BD5-887B-D3162EE3A829}" presName="LevelOneTextNode" presStyleLbl="node0" presStyleIdx="0" presStyleCnt="1">
        <dgm:presLayoutVars>
          <dgm:chPref val="3"/>
        </dgm:presLayoutVars>
      </dgm:prSet>
      <dgm:spPr/>
    </dgm:pt>
    <dgm:pt modelId="{BACFD61D-F0ED-4314-98AF-2E62CEF296AF}" type="pres">
      <dgm:prSet presAssocID="{A75055FF-8021-4BD5-887B-D3162EE3A829}" presName="level2hierChild" presStyleCnt="0"/>
      <dgm:spPr/>
    </dgm:pt>
    <dgm:pt modelId="{ECA13153-0B88-4D10-A308-F901D4485EDF}" type="pres">
      <dgm:prSet presAssocID="{8F34A1C8-9D9F-4957-B5EA-686935DC455B}" presName="conn2-1" presStyleLbl="parChTrans1D2" presStyleIdx="0" presStyleCnt="2"/>
      <dgm:spPr/>
    </dgm:pt>
    <dgm:pt modelId="{AFDACE7D-6FA9-42BD-B0D5-641871084D60}" type="pres">
      <dgm:prSet presAssocID="{8F34A1C8-9D9F-4957-B5EA-686935DC455B}" presName="connTx" presStyleLbl="parChTrans1D2" presStyleIdx="0" presStyleCnt="2"/>
      <dgm:spPr/>
    </dgm:pt>
    <dgm:pt modelId="{3118BC26-0F91-4ECC-A533-FC8E9FE7E766}" type="pres">
      <dgm:prSet presAssocID="{957171A5-A8C7-41A1-A556-5554DB2FDB90}" presName="root2" presStyleCnt="0"/>
      <dgm:spPr/>
    </dgm:pt>
    <dgm:pt modelId="{3311B085-4D44-4A96-B706-982E92CB6090}" type="pres">
      <dgm:prSet presAssocID="{957171A5-A8C7-41A1-A556-5554DB2FDB90}" presName="LevelTwoTextNode" presStyleLbl="node2" presStyleIdx="0" presStyleCnt="2">
        <dgm:presLayoutVars>
          <dgm:chPref val="3"/>
        </dgm:presLayoutVars>
      </dgm:prSet>
      <dgm:spPr/>
    </dgm:pt>
    <dgm:pt modelId="{BCB3D503-7AE7-434C-A4AE-5AA9D0183183}" type="pres">
      <dgm:prSet presAssocID="{957171A5-A8C7-41A1-A556-5554DB2FDB90}" presName="level3hierChild" presStyleCnt="0"/>
      <dgm:spPr/>
    </dgm:pt>
    <dgm:pt modelId="{586383C3-025F-499A-AFAC-DF504029F351}" type="pres">
      <dgm:prSet presAssocID="{EFB2593E-72E2-47C2-B579-6E1B7C3E9170}" presName="conn2-1" presStyleLbl="parChTrans1D3" presStyleIdx="0" presStyleCnt="2"/>
      <dgm:spPr/>
    </dgm:pt>
    <dgm:pt modelId="{AAADC25F-7F8A-4D28-B245-C6815292C61E}" type="pres">
      <dgm:prSet presAssocID="{EFB2593E-72E2-47C2-B579-6E1B7C3E9170}" presName="connTx" presStyleLbl="parChTrans1D3" presStyleIdx="0" presStyleCnt="2"/>
      <dgm:spPr/>
    </dgm:pt>
    <dgm:pt modelId="{D5B993C0-D8B5-4087-904C-15CE4F26FA0E}" type="pres">
      <dgm:prSet presAssocID="{D52C88D1-B2A2-4E96-B7E7-888D00947883}" presName="root2" presStyleCnt="0"/>
      <dgm:spPr/>
    </dgm:pt>
    <dgm:pt modelId="{48BD6158-C888-42AA-995C-D323657C5FEC}" type="pres">
      <dgm:prSet presAssocID="{D52C88D1-B2A2-4E96-B7E7-888D00947883}" presName="LevelTwoTextNode" presStyleLbl="node3" presStyleIdx="0" presStyleCnt="2">
        <dgm:presLayoutVars>
          <dgm:chPref val="3"/>
        </dgm:presLayoutVars>
      </dgm:prSet>
      <dgm:spPr/>
    </dgm:pt>
    <dgm:pt modelId="{BB48EC24-D9DA-4F63-A867-3EE6EBD52BBE}" type="pres">
      <dgm:prSet presAssocID="{D52C88D1-B2A2-4E96-B7E7-888D00947883}" presName="level3hierChild" presStyleCnt="0"/>
      <dgm:spPr/>
    </dgm:pt>
    <dgm:pt modelId="{AF3FD2AE-992E-4F79-942D-79BAA41E80F3}" type="pres">
      <dgm:prSet presAssocID="{CAF1B302-6693-46D4-8F51-99389A06D730}" presName="conn2-1" presStyleLbl="parChTrans1D2" presStyleIdx="1" presStyleCnt="2"/>
      <dgm:spPr/>
    </dgm:pt>
    <dgm:pt modelId="{3E211F6A-77D5-4EB1-81DB-E179ECB55C89}" type="pres">
      <dgm:prSet presAssocID="{CAF1B302-6693-46D4-8F51-99389A06D730}" presName="connTx" presStyleLbl="parChTrans1D2" presStyleIdx="1" presStyleCnt="2"/>
      <dgm:spPr/>
    </dgm:pt>
    <dgm:pt modelId="{2949CEDD-99BF-4DAC-926E-B8940F4FE8E1}" type="pres">
      <dgm:prSet presAssocID="{E1AFA85D-DE30-4589-A88E-7D60D1A269F7}" presName="root2" presStyleCnt="0"/>
      <dgm:spPr/>
    </dgm:pt>
    <dgm:pt modelId="{A19248F1-E940-49B5-835E-234A1E7DE6EC}" type="pres">
      <dgm:prSet presAssocID="{E1AFA85D-DE30-4589-A88E-7D60D1A269F7}" presName="LevelTwoTextNode" presStyleLbl="node2" presStyleIdx="1" presStyleCnt="2">
        <dgm:presLayoutVars>
          <dgm:chPref val="3"/>
        </dgm:presLayoutVars>
      </dgm:prSet>
      <dgm:spPr/>
    </dgm:pt>
    <dgm:pt modelId="{2EE85C6A-5D38-452A-90A0-C868646841BE}" type="pres">
      <dgm:prSet presAssocID="{E1AFA85D-DE30-4589-A88E-7D60D1A269F7}" presName="level3hierChild" presStyleCnt="0"/>
      <dgm:spPr/>
    </dgm:pt>
    <dgm:pt modelId="{16A03DDB-CE81-4122-80A1-307A03EBF8F0}" type="pres">
      <dgm:prSet presAssocID="{FE924402-60BA-4222-BA9E-71A046A769E1}" presName="conn2-1" presStyleLbl="parChTrans1D3" presStyleIdx="1" presStyleCnt="2"/>
      <dgm:spPr/>
    </dgm:pt>
    <dgm:pt modelId="{EB34E104-5CD5-42AD-A12B-9F2B120EA882}" type="pres">
      <dgm:prSet presAssocID="{FE924402-60BA-4222-BA9E-71A046A769E1}" presName="connTx" presStyleLbl="parChTrans1D3" presStyleIdx="1" presStyleCnt="2"/>
      <dgm:spPr/>
    </dgm:pt>
    <dgm:pt modelId="{D0C236D8-E124-4DEC-B645-016A8ADC4AE0}" type="pres">
      <dgm:prSet presAssocID="{7D78F5D7-9648-4771-B10A-DCCFF63E6BF4}" presName="root2" presStyleCnt="0"/>
      <dgm:spPr/>
    </dgm:pt>
    <dgm:pt modelId="{19224B1A-689C-4886-948E-9B7A349788B8}" type="pres">
      <dgm:prSet presAssocID="{7D78F5D7-9648-4771-B10A-DCCFF63E6BF4}" presName="LevelTwoTextNode" presStyleLbl="node3" presStyleIdx="1" presStyleCnt="2">
        <dgm:presLayoutVars>
          <dgm:chPref val="3"/>
        </dgm:presLayoutVars>
      </dgm:prSet>
      <dgm:spPr/>
    </dgm:pt>
    <dgm:pt modelId="{FB3206A1-9C1F-4564-B75E-ED7A8D40CE7A}" type="pres">
      <dgm:prSet presAssocID="{7D78F5D7-9648-4771-B10A-DCCFF63E6BF4}" presName="level3hierChild" presStyleCnt="0"/>
      <dgm:spPr/>
    </dgm:pt>
  </dgm:ptLst>
  <dgm:cxnLst>
    <dgm:cxn modelId="{18B17405-1443-4D31-A5A1-095C09C212F9}" type="presOf" srcId="{4B403CF5-93BC-4DAB-95A3-EB75C11360FA}" destId="{A8F6C63B-4ED5-49FD-B083-A7B4EC85E9BA}" srcOrd="0" destOrd="0" presId="urn:microsoft.com/office/officeart/2005/8/layout/hierarchy2"/>
    <dgm:cxn modelId="{215A8B0D-A51B-4A1F-BDCC-D9500DB70157}" type="presOf" srcId="{CAF1B302-6693-46D4-8F51-99389A06D730}" destId="{AF3FD2AE-992E-4F79-942D-79BAA41E80F3}" srcOrd="0" destOrd="0" presId="urn:microsoft.com/office/officeart/2005/8/layout/hierarchy2"/>
    <dgm:cxn modelId="{3654BE29-B8E5-4F56-8C47-46F3708FB263}" type="presOf" srcId="{957171A5-A8C7-41A1-A556-5554DB2FDB90}" destId="{3311B085-4D44-4A96-B706-982E92CB6090}" srcOrd="0" destOrd="0" presId="urn:microsoft.com/office/officeart/2005/8/layout/hierarchy2"/>
    <dgm:cxn modelId="{1204F32E-0FE7-4161-90E4-3C61FFCDB96D}" type="presOf" srcId="{8F34A1C8-9D9F-4957-B5EA-686935DC455B}" destId="{AFDACE7D-6FA9-42BD-B0D5-641871084D60}" srcOrd="1" destOrd="0" presId="urn:microsoft.com/office/officeart/2005/8/layout/hierarchy2"/>
    <dgm:cxn modelId="{063FA14F-C910-4741-8279-02FC2586F5D9}" type="presOf" srcId="{D52C88D1-B2A2-4E96-B7E7-888D00947883}" destId="{48BD6158-C888-42AA-995C-D323657C5FEC}" srcOrd="0" destOrd="0" presId="urn:microsoft.com/office/officeart/2005/8/layout/hierarchy2"/>
    <dgm:cxn modelId="{E536B55D-07E3-43E8-9542-777A5451D9F3}" srcId="{957171A5-A8C7-41A1-A556-5554DB2FDB90}" destId="{D52C88D1-B2A2-4E96-B7E7-888D00947883}" srcOrd="0" destOrd="0" parTransId="{EFB2593E-72E2-47C2-B579-6E1B7C3E9170}" sibTransId="{92AFF0A6-CE73-47AB-987B-5A4E77D30118}"/>
    <dgm:cxn modelId="{C86CBB66-9948-4567-8B82-E7B5040669D4}" type="presOf" srcId="{FE924402-60BA-4222-BA9E-71A046A769E1}" destId="{EB34E104-5CD5-42AD-A12B-9F2B120EA882}" srcOrd="1" destOrd="0" presId="urn:microsoft.com/office/officeart/2005/8/layout/hierarchy2"/>
    <dgm:cxn modelId="{1073AD83-FD61-4B8A-9B0E-7C383F29D170}" type="presOf" srcId="{CAF1B302-6693-46D4-8F51-99389A06D730}" destId="{3E211F6A-77D5-4EB1-81DB-E179ECB55C89}" srcOrd="1" destOrd="0" presId="urn:microsoft.com/office/officeart/2005/8/layout/hierarchy2"/>
    <dgm:cxn modelId="{9518AA8C-53E7-4F85-9268-DDBD075AA953}" type="presOf" srcId="{8F34A1C8-9D9F-4957-B5EA-686935DC455B}" destId="{ECA13153-0B88-4D10-A308-F901D4485EDF}" srcOrd="0" destOrd="0" presId="urn:microsoft.com/office/officeart/2005/8/layout/hierarchy2"/>
    <dgm:cxn modelId="{052D1891-7D17-43E3-B196-34BFE1D67459}" type="presOf" srcId="{E1AFA85D-DE30-4589-A88E-7D60D1A269F7}" destId="{A19248F1-E940-49B5-835E-234A1E7DE6EC}" srcOrd="0" destOrd="0" presId="urn:microsoft.com/office/officeart/2005/8/layout/hierarchy2"/>
    <dgm:cxn modelId="{DE83B596-C30E-44AB-ADA4-22EA4FC38442}" srcId="{A75055FF-8021-4BD5-887B-D3162EE3A829}" destId="{E1AFA85D-DE30-4589-A88E-7D60D1A269F7}" srcOrd="1" destOrd="0" parTransId="{CAF1B302-6693-46D4-8F51-99389A06D730}" sibTransId="{026B0671-1CF7-4D79-8DD8-1957F36FB092}"/>
    <dgm:cxn modelId="{C1FB46A2-E628-46C8-954D-7685212AEFDA}" type="presOf" srcId="{7D78F5D7-9648-4771-B10A-DCCFF63E6BF4}" destId="{19224B1A-689C-4886-948E-9B7A349788B8}" srcOrd="0" destOrd="0" presId="urn:microsoft.com/office/officeart/2005/8/layout/hierarchy2"/>
    <dgm:cxn modelId="{8878D4E3-708C-4C9A-9F60-0CF8A2743EBE}" srcId="{E1AFA85D-DE30-4589-A88E-7D60D1A269F7}" destId="{7D78F5D7-9648-4771-B10A-DCCFF63E6BF4}" srcOrd="0" destOrd="0" parTransId="{FE924402-60BA-4222-BA9E-71A046A769E1}" sibTransId="{B77806B5-ED14-4283-9E66-6E249B1CD0BB}"/>
    <dgm:cxn modelId="{71104AE9-EFA6-483F-8ED9-FF8E518A4FEF}" srcId="{4B403CF5-93BC-4DAB-95A3-EB75C11360FA}" destId="{A75055FF-8021-4BD5-887B-D3162EE3A829}" srcOrd="0" destOrd="0" parTransId="{D86C978F-6CD4-4334-951B-EAEE1E424239}" sibTransId="{6F291541-D4E8-49D0-9E2D-AD8B0D61E549}"/>
    <dgm:cxn modelId="{74784EEB-CB66-4CAA-B7F5-325E81CA3078}" type="presOf" srcId="{EFB2593E-72E2-47C2-B579-6E1B7C3E9170}" destId="{586383C3-025F-499A-AFAC-DF504029F351}" srcOrd="0" destOrd="0" presId="urn:microsoft.com/office/officeart/2005/8/layout/hierarchy2"/>
    <dgm:cxn modelId="{590DF6EC-7452-463A-80A3-A5B1AD816A75}" type="presOf" srcId="{FE924402-60BA-4222-BA9E-71A046A769E1}" destId="{16A03DDB-CE81-4122-80A1-307A03EBF8F0}" srcOrd="0" destOrd="0" presId="urn:microsoft.com/office/officeart/2005/8/layout/hierarchy2"/>
    <dgm:cxn modelId="{92CFF0F3-7D22-4FD8-8F5D-91258C858709}" srcId="{A75055FF-8021-4BD5-887B-D3162EE3A829}" destId="{957171A5-A8C7-41A1-A556-5554DB2FDB90}" srcOrd="0" destOrd="0" parTransId="{8F34A1C8-9D9F-4957-B5EA-686935DC455B}" sibTransId="{FE6F7D0C-7B37-4971-A7A2-5187B1E58D85}"/>
    <dgm:cxn modelId="{A75662FE-05BD-4806-8A37-EBF2F1C31131}" type="presOf" srcId="{EFB2593E-72E2-47C2-B579-6E1B7C3E9170}" destId="{AAADC25F-7F8A-4D28-B245-C6815292C61E}" srcOrd="1" destOrd="0" presId="urn:microsoft.com/office/officeart/2005/8/layout/hierarchy2"/>
    <dgm:cxn modelId="{8050EEFF-15EC-443A-BCAE-AC14AD3D6B89}" type="presOf" srcId="{A75055FF-8021-4BD5-887B-D3162EE3A829}" destId="{D2511AB7-AE2C-4C75-A73E-762FB69BD8ED}" srcOrd="0" destOrd="0" presId="urn:microsoft.com/office/officeart/2005/8/layout/hierarchy2"/>
    <dgm:cxn modelId="{F775E996-7342-490A-B9D9-ABEE64345FF6}" type="presParOf" srcId="{A8F6C63B-4ED5-49FD-B083-A7B4EC85E9BA}" destId="{333CA4E6-BF9E-4810-91EC-3E77FDD1A6AF}" srcOrd="0" destOrd="0" presId="urn:microsoft.com/office/officeart/2005/8/layout/hierarchy2"/>
    <dgm:cxn modelId="{77FC33F5-5F63-416D-8F41-FF0DCD4147E8}" type="presParOf" srcId="{333CA4E6-BF9E-4810-91EC-3E77FDD1A6AF}" destId="{D2511AB7-AE2C-4C75-A73E-762FB69BD8ED}" srcOrd="0" destOrd="0" presId="urn:microsoft.com/office/officeart/2005/8/layout/hierarchy2"/>
    <dgm:cxn modelId="{298A9EC8-8C34-4A64-AB7F-BFA55AFB9356}" type="presParOf" srcId="{333CA4E6-BF9E-4810-91EC-3E77FDD1A6AF}" destId="{BACFD61D-F0ED-4314-98AF-2E62CEF296AF}" srcOrd="1" destOrd="0" presId="urn:microsoft.com/office/officeart/2005/8/layout/hierarchy2"/>
    <dgm:cxn modelId="{745E6060-D47E-4D0D-9D76-CDA586A679D2}" type="presParOf" srcId="{BACFD61D-F0ED-4314-98AF-2E62CEF296AF}" destId="{ECA13153-0B88-4D10-A308-F901D4485EDF}" srcOrd="0" destOrd="0" presId="urn:microsoft.com/office/officeart/2005/8/layout/hierarchy2"/>
    <dgm:cxn modelId="{444443E9-4C70-403E-B097-7B14285826BD}" type="presParOf" srcId="{ECA13153-0B88-4D10-A308-F901D4485EDF}" destId="{AFDACE7D-6FA9-42BD-B0D5-641871084D60}" srcOrd="0" destOrd="0" presId="urn:microsoft.com/office/officeart/2005/8/layout/hierarchy2"/>
    <dgm:cxn modelId="{C6787F0F-E381-4F59-A04A-20B86E2254D7}" type="presParOf" srcId="{BACFD61D-F0ED-4314-98AF-2E62CEF296AF}" destId="{3118BC26-0F91-4ECC-A533-FC8E9FE7E766}" srcOrd="1" destOrd="0" presId="urn:microsoft.com/office/officeart/2005/8/layout/hierarchy2"/>
    <dgm:cxn modelId="{9EFD63D1-FF37-4319-8F5B-8C42E47BEF36}" type="presParOf" srcId="{3118BC26-0F91-4ECC-A533-FC8E9FE7E766}" destId="{3311B085-4D44-4A96-B706-982E92CB6090}" srcOrd="0" destOrd="0" presId="urn:microsoft.com/office/officeart/2005/8/layout/hierarchy2"/>
    <dgm:cxn modelId="{0F734466-2968-402A-840F-19AD01167732}" type="presParOf" srcId="{3118BC26-0F91-4ECC-A533-FC8E9FE7E766}" destId="{BCB3D503-7AE7-434C-A4AE-5AA9D0183183}" srcOrd="1" destOrd="0" presId="urn:microsoft.com/office/officeart/2005/8/layout/hierarchy2"/>
    <dgm:cxn modelId="{539879E5-ABE9-4AFA-A9DF-373E05699D8A}" type="presParOf" srcId="{BCB3D503-7AE7-434C-A4AE-5AA9D0183183}" destId="{586383C3-025F-499A-AFAC-DF504029F351}" srcOrd="0" destOrd="0" presId="urn:microsoft.com/office/officeart/2005/8/layout/hierarchy2"/>
    <dgm:cxn modelId="{DFEB3122-38C8-4EED-8498-44448155133F}" type="presParOf" srcId="{586383C3-025F-499A-AFAC-DF504029F351}" destId="{AAADC25F-7F8A-4D28-B245-C6815292C61E}" srcOrd="0" destOrd="0" presId="urn:microsoft.com/office/officeart/2005/8/layout/hierarchy2"/>
    <dgm:cxn modelId="{B9EEDF15-0A96-414B-A492-B759DCEC774B}" type="presParOf" srcId="{BCB3D503-7AE7-434C-A4AE-5AA9D0183183}" destId="{D5B993C0-D8B5-4087-904C-15CE4F26FA0E}" srcOrd="1" destOrd="0" presId="urn:microsoft.com/office/officeart/2005/8/layout/hierarchy2"/>
    <dgm:cxn modelId="{C3F36025-FA61-40D7-BAAC-1B93E2E2800F}" type="presParOf" srcId="{D5B993C0-D8B5-4087-904C-15CE4F26FA0E}" destId="{48BD6158-C888-42AA-995C-D323657C5FEC}" srcOrd="0" destOrd="0" presId="urn:microsoft.com/office/officeart/2005/8/layout/hierarchy2"/>
    <dgm:cxn modelId="{19CAB728-3DFF-4907-8880-D545F7364F63}" type="presParOf" srcId="{D5B993C0-D8B5-4087-904C-15CE4F26FA0E}" destId="{BB48EC24-D9DA-4F63-A867-3EE6EBD52BBE}" srcOrd="1" destOrd="0" presId="urn:microsoft.com/office/officeart/2005/8/layout/hierarchy2"/>
    <dgm:cxn modelId="{C2847411-7FF1-4347-8F35-45A90A25FF9B}" type="presParOf" srcId="{BACFD61D-F0ED-4314-98AF-2E62CEF296AF}" destId="{AF3FD2AE-992E-4F79-942D-79BAA41E80F3}" srcOrd="2" destOrd="0" presId="urn:microsoft.com/office/officeart/2005/8/layout/hierarchy2"/>
    <dgm:cxn modelId="{524E1220-0301-4533-80F0-F33A76027DAD}" type="presParOf" srcId="{AF3FD2AE-992E-4F79-942D-79BAA41E80F3}" destId="{3E211F6A-77D5-4EB1-81DB-E179ECB55C89}" srcOrd="0" destOrd="0" presId="urn:microsoft.com/office/officeart/2005/8/layout/hierarchy2"/>
    <dgm:cxn modelId="{4EAA8340-87D3-4E43-A6EF-BA63CBCB27FD}" type="presParOf" srcId="{BACFD61D-F0ED-4314-98AF-2E62CEF296AF}" destId="{2949CEDD-99BF-4DAC-926E-B8940F4FE8E1}" srcOrd="3" destOrd="0" presId="urn:microsoft.com/office/officeart/2005/8/layout/hierarchy2"/>
    <dgm:cxn modelId="{6EE25471-3DBE-4902-AB3C-316CBBAB9622}" type="presParOf" srcId="{2949CEDD-99BF-4DAC-926E-B8940F4FE8E1}" destId="{A19248F1-E940-49B5-835E-234A1E7DE6EC}" srcOrd="0" destOrd="0" presId="urn:microsoft.com/office/officeart/2005/8/layout/hierarchy2"/>
    <dgm:cxn modelId="{937962FE-EB30-417F-9F26-ADC8E579652B}" type="presParOf" srcId="{2949CEDD-99BF-4DAC-926E-B8940F4FE8E1}" destId="{2EE85C6A-5D38-452A-90A0-C868646841BE}" srcOrd="1" destOrd="0" presId="urn:microsoft.com/office/officeart/2005/8/layout/hierarchy2"/>
    <dgm:cxn modelId="{2023D9DF-8529-4C72-8CC5-C5397EFD2BD6}" type="presParOf" srcId="{2EE85C6A-5D38-452A-90A0-C868646841BE}" destId="{16A03DDB-CE81-4122-80A1-307A03EBF8F0}" srcOrd="0" destOrd="0" presId="urn:microsoft.com/office/officeart/2005/8/layout/hierarchy2"/>
    <dgm:cxn modelId="{838DA00F-A8E9-4C05-865C-54D0D791CB4C}" type="presParOf" srcId="{16A03DDB-CE81-4122-80A1-307A03EBF8F0}" destId="{EB34E104-5CD5-42AD-A12B-9F2B120EA882}" srcOrd="0" destOrd="0" presId="urn:microsoft.com/office/officeart/2005/8/layout/hierarchy2"/>
    <dgm:cxn modelId="{1C213F08-E493-447A-86AD-7A9C197DDA2C}" type="presParOf" srcId="{2EE85C6A-5D38-452A-90A0-C868646841BE}" destId="{D0C236D8-E124-4DEC-B645-016A8ADC4AE0}" srcOrd="1" destOrd="0" presId="urn:microsoft.com/office/officeart/2005/8/layout/hierarchy2"/>
    <dgm:cxn modelId="{093D7A12-BFA2-456A-A76D-183A6C44E4BA}" type="presParOf" srcId="{D0C236D8-E124-4DEC-B645-016A8ADC4AE0}" destId="{19224B1A-689C-4886-948E-9B7A349788B8}" srcOrd="0" destOrd="0" presId="urn:microsoft.com/office/officeart/2005/8/layout/hierarchy2"/>
    <dgm:cxn modelId="{FA24EC25-AA07-4EB0-AA5F-AED540B3565B}" type="presParOf" srcId="{D0C236D8-E124-4DEC-B645-016A8ADC4AE0}" destId="{FB3206A1-9C1F-4564-B75E-ED7A8D40CE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5C0B1-A295-4750-880C-17644CDF029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839C12-1393-45BF-9893-072F33BAE2D0}">
      <dgm:prSet/>
      <dgm:spPr/>
      <dgm:t>
        <a:bodyPr/>
        <a:lstStyle/>
        <a:p>
          <a:r>
            <a:rPr lang="en-US" dirty="0"/>
            <a:t>Normal mental status with improving symptoms</a:t>
          </a:r>
        </a:p>
        <a:p>
          <a:r>
            <a:rPr lang="en-US" dirty="0"/>
            <a:t>Parental Preference</a:t>
          </a:r>
        </a:p>
      </dgm:t>
    </dgm:pt>
    <dgm:pt modelId="{265B044C-A17A-40D1-B691-E2E427F43507}" type="parTrans" cxnId="{C6CCC2CE-7194-4D43-9FD5-3E274706C174}">
      <dgm:prSet/>
      <dgm:spPr/>
      <dgm:t>
        <a:bodyPr/>
        <a:lstStyle/>
        <a:p>
          <a:endParaRPr lang="en-US"/>
        </a:p>
      </dgm:t>
    </dgm:pt>
    <dgm:pt modelId="{66844988-5FE2-4F18-9F8C-7BB8BE270F76}" type="sibTrans" cxnId="{C6CCC2CE-7194-4D43-9FD5-3E274706C174}">
      <dgm:prSet/>
      <dgm:spPr/>
      <dgm:t>
        <a:bodyPr/>
        <a:lstStyle/>
        <a:p>
          <a:endParaRPr lang="en-US"/>
        </a:p>
      </dgm:t>
    </dgm:pt>
    <dgm:pt modelId="{D8021796-C0AB-45D2-B771-7C567DC0DCA5}">
      <dgm:prSet/>
      <dgm:spPr/>
      <dgm:t>
        <a:bodyPr/>
        <a:lstStyle/>
        <a:p>
          <a:r>
            <a:rPr lang="en-US" dirty="0"/>
            <a:t>No risk factors indicating need for CT scan or normal CT (PECARNS/CATCH 22)</a:t>
          </a:r>
          <a:br>
            <a:rPr lang="en-US" dirty="0"/>
          </a:br>
          <a:endParaRPr lang="en-US" dirty="0"/>
        </a:p>
      </dgm:t>
    </dgm:pt>
    <dgm:pt modelId="{1B9CCA58-4BAD-489D-819B-E8D73B9D0812}" type="parTrans" cxnId="{D220F4DA-17EF-41E2-9F4A-6C52089BF2E9}">
      <dgm:prSet/>
      <dgm:spPr/>
      <dgm:t>
        <a:bodyPr/>
        <a:lstStyle/>
        <a:p>
          <a:endParaRPr lang="en-US"/>
        </a:p>
      </dgm:t>
    </dgm:pt>
    <dgm:pt modelId="{0ED4577B-148A-431D-91FC-DB93E804F90E}" type="sibTrans" cxnId="{D220F4DA-17EF-41E2-9F4A-6C52089BF2E9}">
      <dgm:prSet/>
      <dgm:spPr/>
      <dgm:t>
        <a:bodyPr/>
        <a:lstStyle/>
        <a:p>
          <a:endParaRPr lang="en-US"/>
        </a:p>
      </dgm:t>
    </dgm:pt>
    <dgm:pt modelId="{F33BAF90-96CA-4483-828D-0B51C1AEF9FC}" type="pres">
      <dgm:prSet presAssocID="{E975C0B1-A295-4750-880C-17644CDF029F}" presName="vert0" presStyleCnt="0">
        <dgm:presLayoutVars>
          <dgm:dir/>
          <dgm:animOne val="branch"/>
          <dgm:animLvl val="lvl"/>
        </dgm:presLayoutVars>
      </dgm:prSet>
      <dgm:spPr/>
    </dgm:pt>
    <dgm:pt modelId="{7EB8C5B4-EEFA-4D48-B3C8-BC29ADC67FEB}" type="pres">
      <dgm:prSet presAssocID="{AC839C12-1393-45BF-9893-072F33BAE2D0}" presName="thickLine" presStyleLbl="alignNode1" presStyleIdx="0" presStyleCnt="2"/>
      <dgm:spPr/>
    </dgm:pt>
    <dgm:pt modelId="{FC67F907-550A-4513-912E-7F2C68AF2A5D}" type="pres">
      <dgm:prSet presAssocID="{AC839C12-1393-45BF-9893-072F33BAE2D0}" presName="horz1" presStyleCnt="0"/>
      <dgm:spPr/>
    </dgm:pt>
    <dgm:pt modelId="{E8E09125-70A4-44E7-8643-1C206DF4B32A}" type="pres">
      <dgm:prSet presAssocID="{AC839C12-1393-45BF-9893-072F33BAE2D0}" presName="tx1" presStyleLbl="revTx" presStyleIdx="0" presStyleCnt="2"/>
      <dgm:spPr/>
    </dgm:pt>
    <dgm:pt modelId="{A18BFF3D-1AF6-41E3-9454-D4415116E674}" type="pres">
      <dgm:prSet presAssocID="{AC839C12-1393-45BF-9893-072F33BAE2D0}" presName="vert1" presStyleCnt="0"/>
      <dgm:spPr/>
    </dgm:pt>
    <dgm:pt modelId="{943889E4-8722-4AE9-91B1-A3A89B12E643}" type="pres">
      <dgm:prSet presAssocID="{D8021796-C0AB-45D2-B771-7C567DC0DCA5}" presName="thickLine" presStyleLbl="alignNode1" presStyleIdx="1" presStyleCnt="2"/>
      <dgm:spPr/>
    </dgm:pt>
    <dgm:pt modelId="{3309BF3B-B281-442C-B847-4177191DCA55}" type="pres">
      <dgm:prSet presAssocID="{D8021796-C0AB-45D2-B771-7C567DC0DCA5}" presName="horz1" presStyleCnt="0"/>
      <dgm:spPr/>
    </dgm:pt>
    <dgm:pt modelId="{1AEB913C-8771-48F8-9DC6-9D6D071A71B0}" type="pres">
      <dgm:prSet presAssocID="{D8021796-C0AB-45D2-B771-7C567DC0DCA5}" presName="tx1" presStyleLbl="revTx" presStyleIdx="1" presStyleCnt="2"/>
      <dgm:spPr/>
    </dgm:pt>
    <dgm:pt modelId="{8EA71696-1E31-4AD6-BD02-0C01A5B9A0B1}" type="pres">
      <dgm:prSet presAssocID="{D8021796-C0AB-45D2-B771-7C567DC0DCA5}" presName="vert1" presStyleCnt="0"/>
      <dgm:spPr/>
    </dgm:pt>
  </dgm:ptLst>
  <dgm:cxnLst>
    <dgm:cxn modelId="{54F5C614-1D97-45CF-B9DC-7FB488B8BB64}" type="presOf" srcId="{D8021796-C0AB-45D2-B771-7C567DC0DCA5}" destId="{1AEB913C-8771-48F8-9DC6-9D6D071A71B0}" srcOrd="0" destOrd="0" presId="urn:microsoft.com/office/officeart/2008/layout/LinedList"/>
    <dgm:cxn modelId="{29656F69-9D35-4275-9CE4-C49F7BF05A0F}" type="presOf" srcId="{AC839C12-1393-45BF-9893-072F33BAE2D0}" destId="{E8E09125-70A4-44E7-8643-1C206DF4B32A}" srcOrd="0" destOrd="0" presId="urn:microsoft.com/office/officeart/2008/layout/LinedList"/>
    <dgm:cxn modelId="{C6CCC2CE-7194-4D43-9FD5-3E274706C174}" srcId="{E975C0B1-A295-4750-880C-17644CDF029F}" destId="{AC839C12-1393-45BF-9893-072F33BAE2D0}" srcOrd="0" destOrd="0" parTransId="{265B044C-A17A-40D1-B691-E2E427F43507}" sibTransId="{66844988-5FE2-4F18-9F8C-7BB8BE270F76}"/>
    <dgm:cxn modelId="{D220F4DA-17EF-41E2-9F4A-6C52089BF2E9}" srcId="{E975C0B1-A295-4750-880C-17644CDF029F}" destId="{D8021796-C0AB-45D2-B771-7C567DC0DCA5}" srcOrd="1" destOrd="0" parTransId="{1B9CCA58-4BAD-489D-819B-E8D73B9D0812}" sibTransId="{0ED4577B-148A-431D-91FC-DB93E804F90E}"/>
    <dgm:cxn modelId="{A5D6B0EA-F699-46AF-8533-8AF115C0FFED}" type="presOf" srcId="{E975C0B1-A295-4750-880C-17644CDF029F}" destId="{F33BAF90-96CA-4483-828D-0B51C1AEF9FC}" srcOrd="0" destOrd="0" presId="urn:microsoft.com/office/officeart/2008/layout/LinedList"/>
    <dgm:cxn modelId="{69E2B17C-DE41-41AB-8502-11AAD46ECEA1}" type="presParOf" srcId="{F33BAF90-96CA-4483-828D-0B51C1AEF9FC}" destId="{7EB8C5B4-EEFA-4D48-B3C8-BC29ADC67FEB}" srcOrd="0" destOrd="0" presId="urn:microsoft.com/office/officeart/2008/layout/LinedList"/>
    <dgm:cxn modelId="{9CF97DDC-48CD-458A-910C-870BA0D45684}" type="presParOf" srcId="{F33BAF90-96CA-4483-828D-0B51C1AEF9FC}" destId="{FC67F907-550A-4513-912E-7F2C68AF2A5D}" srcOrd="1" destOrd="0" presId="urn:microsoft.com/office/officeart/2008/layout/LinedList"/>
    <dgm:cxn modelId="{0F27BA86-524A-4B9A-B90A-2EF6FF7FB1E7}" type="presParOf" srcId="{FC67F907-550A-4513-912E-7F2C68AF2A5D}" destId="{E8E09125-70A4-44E7-8643-1C206DF4B32A}" srcOrd="0" destOrd="0" presId="urn:microsoft.com/office/officeart/2008/layout/LinedList"/>
    <dgm:cxn modelId="{3E1C2AE8-C77B-4B3A-ACA9-3E8852D3700C}" type="presParOf" srcId="{FC67F907-550A-4513-912E-7F2C68AF2A5D}" destId="{A18BFF3D-1AF6-41E3-9454-D4415116E674}" srcOrd="1" destOrd="0" presId="urn:microsoft.com/office/officeart/2008/layout/LinedList"/>
    <dgm:cxn modelId="{95FAE474-FC0C-4B4C-BCD0-F731A5B72AC3}" type="presParOf" srcId="{F33BAF90-96CA-4483-828D-0B51C1AEF9FC}" destId="{943889E4-8722-4AE9-91B1-A3A89B12E643}" srcOrd="2" destOrd="0" presId="urn:microsoft.com/office/officeart/2008/layout/LinedList"/>
    <dgm:cxn modelId="{63B20C38-5A66-414A-9145-CAC092FCE876}" type="presParOf" srcId="{F33BAF90-96CA-4483-828D-0B51C1AEF9FC}" destId="{3309BF3B-B281-442C-B847-4177191DCA55}" srcOrd="3" destOrd="0" presId="urn:microsoft.com/office/officeart/2008/layout/LinedList"/>
    <dgm:cxn modelId="{CC822E06-A101-4047-8521-37EF8A4691F1}" type="presParOf" srcId="{3309BF3B-B281-442C-B847-4177191DCA55}" destId="{1AEB913C-8771-48F8-9DC6-9D6D071A71B0}" srcOrd="0" destOrd="0" presId="urn:microsoft.com/office/officeart/2008/layout/LinedList"/>
    <dgm:cxn modelId="{BCFA514E-66BA-4E67-9A00-7E7100ED4C1F}" type="presParOf" srcId="{3309BF3B-B281-442C-B847-4177191DCA55}" destId="{8EA71696-1E31-4AD6-BD02-0C01A5B9A0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73E48-FF74-4033-8197-E24E2EE935E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106A60-CCE4-4DBB-99F1-B4EF9C83A861}">
      <dgm:prSet/>
      <dgm:spPr/>
      <dgm:t>
        <a:bodyPr/>
        <a:lstStyle/>
        <a:p>
          <a:r>
            <a:rPr lang="en-CA" dirty="0"/>
            <a:t>24-48 hour rest.</a:t>
          </a:r>
          <a:endParaRPr lang="en-US" dirty="0"/>
        </a:p>
      </dgm:t>
    </dgm:pt>
    <dgm:pt modelId="{9964F553-4129-4982-A2A5-35BF0470E863}" type="parTrans" cxnId="{B6222503-987B-4DBD-A017-EB9BEA86B62B}">
      <dgm:prSet/>
      <dgm:spPr/>
      <dgm:t>
        <a:bodyPr/>
        <a:lstStyle/>
        <a:p>
          <a:endParaRPr lang="en-US"/>
        </a:p>
      </dgm:t>
    </dgm:pt>
    <dgm:pt modelId="{170AD173-F80D-4005-89D5-7ED4092E045F}" type="sibTrans" cxnId="{B6222503-987B-4DBD-A017-EB9BEA86B62B}">
      <dgm:prSet/>
      <dgm:spPr/>
      <dgm:t>
        <a:bodyPr/>
        <a:lstStyle/>
        <a:p>
          <a:endParaRPr lang="en-US"/>
        </a:p>
      </dgm:t>
    </dgm:pt>
    <dgm:pt modelId="{94CD9D9F-37D0-411A-93EF-85174412CB7C}">
      <dgm:prSet/>
      <dgm:spPr/>
      <dgm:t>
        <a:bodyPr/>
        <a:lstStyle/>
        <a:p>
          <a:r>
            <a:rPr lang="en-CA" dirty="0"/>
            <a:t>Gradual Return!</a:t>
          </a:r>
          <a:endParaRPr lang="en-US" dirty="0"/>
        </a:p>
      </dgm:t>
    </dgm:pt>
    <dgm:pt modelId="{19B19D5B-26FA-424D-B54F-298CAC0099A4}" type="parTrans" cxnId="{C5AE8235-6EA7-4B52-9448-8772F5288EC3}">
      <dgm:prSet/>
      <dgm:spPr/>
      <dgm:t>
        <a:bodyPr/>
        <a:lstStyle/>
        <a:p>
          <a:endParaRPr lang="en-US"/>
        </a:p>
      </dgm:t>
    </dgm:pt>
    <dgm:pt modelId="{6F528D4D-2644-4823-8D2F-DF8D0BBFA700}" type="sibTrans" cxnId="{C5AE8235-6EA7-4B52-9448-8772F5288EC3}">
      <dgm:prSet/>
      <dgm:spPr/>
      <dgm:t>
        <a:bodyPr/>
        <a:lstStyle/>
        <a:p>
          <a:endParaRPr lang="en-US"/>
        </a:p>
      </dgm:t>
    </dgm:pt>
    <dgm:pt modelId="{1BA96FF4-35F4-4689-939F-AEBB7B5625E4}">
      <dgm:prSet/>
      <dgm:spPr/>
      <dgm:t>
        <a:bodyPr/>
        <a:lstStyle/>
        <a:p>
          <a:r>
            <a:rPr lang="en-CA" dirty="0"/>
            <a:t>High risk sports. </a:t>
          </a:r>
          <a:endParaRPr lang="en-US" dirty="0"/>
        </a:p>
      </dgm:t>
    </dgm:pt>
    <dgm:pt modelId="{DAD58FC0-5255-46B8-927B-3D5FCF936F2B}" type="parTrans" cxnId="{52B646CA-4ACC-483E-BFC0-24914867567A}">
      <dgm:prSet/>
      <dgm:spPr/>
      <dgm:t>
        <a:bodyPr/>
        <a:lstStyle/>
        <a:p>
          <a:endParaRPr lang="en-US"/>
        </a:p>
      </dgm:t>
    </dgm:pt>
    <dgm:pt modelId="{F2F7CD07-3611-4C68-838B-9FC1FB00DB9C}" type="sibTrans" cxnId="{52B646CA-4ACC-483E-BFC0-24914867567A}">
      <dgm:prSet/>
      <dgm:spPr/>
      <dgm:t>
        <a:bodyPr/>
        <a:lstStyle/>
        <a:p>
          <a:endParaRPr lang="en-US"/>
        </a:p>
      </dgm:t>
    </dgm:pt>
    <dgm:pt modelId="{0351C7C6-C486-4B8C-99C8-409B228586E6}">
      <dgm:prSet/>
      <dgm:spPr/>
      <dgm:t>
        <a:bodyPr/>
        <a:lstStyle/>
        <a:p>
          <a:r>
            <a:rPr lang="en-CA" dirty="0"/>
            <a:t>Sleep Hygiene, Adequate Hydration</a:t>
          </a:r>
          <a:endParaRPr lang="en-US" dirty="0"/>
        </a:p>
      </dgm:t>
    </dgm:pt>
    <dgm:pt modelId="{62831602-D363-4E59-81BD-118CF1455C74}" type="parTrans" cxnId="{16DF5A1A-84AC-42CC-B0CE-E9FFF740C9C8}">
      <dgm:prSet/>
      <dgm:spPr/>
      <dgm:t>
        <a:bodyPr/>
        <a:lstStyle/>
        <a:p>
          <a:endParaRPr lang="en-US"/>
        </a:p>
      </dgm:t>
    </dgm:pt>
    <dgm:pt modelId="{A2F06B19-4BDF-4771-927B-EF738DD771C6}" type="sibTrans" cxnId="{16DF5A1A-84AC-42CC-B0CE-E9FFF740C9C8}">
      <dgm:prSet/>
      <dgm:spPr/>
      <dgm:t>
        <a:bodyPr/>
        <a:lstStyle/>
        <a:p>
          <a:endParaRPr lang="en-US"/>
        </a:p>
      </dgm:t>
    </dgm:pt>
    <dgm:pt modelId="{F06EB418-D09F-4CA0-BA8B-065E03DAF0F9}">
      <dgm:prSet/>
      <dgm:spPr/>
      <dgm:t>
        <a:bodyPr/>
        <a:lstStyle/>
        <a:p>
          <a:r>
            <a:rPr lang="en-CA" dirty="0"/>
            <a:t>Screen time</a:t>
          </a:r>
          <a:endParaRPr lang="en-US" dirty="0"/>
        </a:p>
      </dgm:t>
    </dgm:pt>
    <dgm:pt modelId="{199415EE-0CA3-4B31-BB08-751763DD201C}" type="parTrans" cxnId="{8FEA582E-7E57-4CC4-A44A-B6513CF27DF6}">
      <dgm:prSet/>
      <dgm:spPr/>
      <dgm:t>
        <a:bodyPr/>
        <a:lstStyle/>
        <a:p>
          <a:endParaRPr lang="en-US"/>
        </a:p>
      </dgm:t>
    </dgm:pt>
    <dgm:pt modelId="{1E9A9D12-1F85-4536-867C-0BE499D66543}" type="sibTrans" cxnId="{8FEA582E-7E57-4CC4-A44A-B6513CF27DF6}">
      <dgm:prSet/>
      <dgm:spPr/>
      <dgm:t>
        <a:bodyPr/>
        <a:lstStyle/>
        <a:p>
          <a:endParaRPr lang="en-US"/>
        </a:p>
      </dgm:t>
    </dgm:pt>
    <dgm:pt modelId="{5420E196-4195-4F7D-B7E7-85D67ECFE766}" type="pres">
      <dgm:prSet presAssocID="{64A73E48-FF74-4033-8197-E24E2EE935E4}" presName="linear" presStyleCnt="0">
        <dgm:presLayoutVars>
          <dgm:animLvl val="lvl"/>
          <dgm:resizeHandles val="exact"/>
        </dgm:presLayoutVars>
      </dgm:prSet>
      <dgm:spPr/>
    </dgm:pt>
    <dgm:pt modelId="{066A5582-3BAD-4B18-8563-C2A45A9ACD35}" type="pres">
      <dgm:prSet presAssocID="{59106A60-CCE4-4DBB-99F1-B4EF9C83A8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6CC141-06AF-49E8-AF53-A1376E5BFEC2}" type="pres">
      <dgm:prSet presAssocID="{170AD173-F80D-4005-89D5-7ED4092E045F}" presName="spacer" presStyleCnt="0"/>
      <dgm:spPr/>
    </dgm:pt>
    <dgm:pt modelId="{59A46806-66A8-450E-A221-44D2CD5326CE}" type="pres">
      <dgm:prSet presAssocID="{94CD9D9F-37D0-411A-93EF-85174412CB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47DF14-2122-4A9D-94ED-2BBC51F50244}" type="pres">
      <dgm:prSet presAssocID="{6F528D4D-2644-4823-8D2F-DF8D0BBFA700}" presName="spacer" presStyleCnt="0"/>
      <dgm:spPr/>
    </dgm:pt>
    <dgm:pt modelId="{A654F54E-31F0-4759-A639-3CF17E4829BF}" type="pres">
      <dgm:prSet presAssocID="{1BA96FF4-35F4-4689-939F-AEBB7B5625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EFB6A9-D41D-47E1-B39C-7CC7159434A1}" type="pres">
      <dgm:prSet presAssocID="{F2F7CD07-3611-4C68-838B-9FC1FB00DB9C}" presName="spacer" presStyleCnt="0"/>
      <dgm:spPr/>
    </dgm:pt>
    <dgm:pt modelId="{76F5FE17-C6A4-4190-84CF-F4F4C1AAE8C1}" type="pres">
      <dgm:prSet presAssocID="{0351C7C6-C486-4B8C-99C8-409B228586E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3CD0B4-2BA2-47E5-9B01-883E456EA963}" type="pres">
      <dgm:prSet presAssocID="{A2F06B19-4BDF-4771-927B-EF738DD771C6}" presName="spacer" presStyleCnt="0"/>
      <dgm:spPr/>
    </dgm:pt>
    <dgm:pt modelId="{3225F059-D4B0-4B69-8196-AA436F9B30EC}" type="pres">
      <dgm:prSet presAssocID="{F06EB418-D09F-4CA0-BA8B-065E03DAF0F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222503-987B-4DBD-A017-EB9BEA86B62B}" srcId="{64A73E48-FF74-4033-8197-E24E2EE935E4}" destId="{59106A60-CCE4-4DBB-99F1-B4EF9C83A861}" srcOrd="0" destOrd="0" parTransId="{9964F553-4129-4982-A2A5-35BF0470E863}" sibTransId="{170AD173-F80D-4005-89D5-7ED4092E045F}"/>
    <dgm:cxn modelId="{16DF5A1A-84AC-42CC-B0CE-E9FFF740C9C8}" srcId="{64A73E48-FF74-4033-8197-E24E2EE935E4}" destId="{0351C7C6-C486-4B8C-99C8-409B228586E6}" srcOrd="3" destOrd="0" parTransId="{62831602-D363-4E59-81BD-118CF1455C74}" sibTransId="{A2F06B19-4BDF-4771-927B-EF738DD771C6}"/>
    <dgm:cxn modelId="{8FEA582E-7E57-4CC4-A44A-B6513CF27DF6}" srcId="{64A73E48-FF74-4033-8197-E24E2EE935E4}" destId="{F06EB418-D09F-4CA0-BA8B-065E03DAF0F9}" srcOrd="4" destOrd="0" parTransId="{199415EE-0CA3-4B31-BB08-751763DD201C}" sibTransId="{1E9A9D12-1F85-4536-867C-0BE499D66543}"/>
    <dgm:cxn modelId="{C5AE8235-6EA7-4B52-9448-8772F5288EC3}" srcId="{64A73E48-FF74-4033-8197-E24E2EE935E4}" destId="{94CD9D9F-37D0-411A-93EF-85174412CB7C}" srcOrd="1" destOrd="0" parTransId="{19B19D5B-26FA-424D-B54F-298CAC0099A4}" sibTransId="{6F528D4D-2644-4823-8D2F-DF8D0BBFA700}"/>
    <dgm:cxn modelId="{4234B469-635E-4E64-8EE0-0BB0760D530E}" type="presOf" srcId="{59106A60-CCE4-4DBB-99F1-B4EF9C83A861}" destId="{066A5582-3BAD-4B18-8563-C2A45A9ACD35}" srcOrd="0" destOrd="0" presId="urn:microsoft.com/office/officeart/2005/8/layout/vList2"/>
    <dgm:cxn modelId="{7A2FE193-B055-4FDE-956D-70899FB3E9BE}" type="presOf" srcId="{64A73E48-FF74-4033-8197-E24E2EE935E4}" destId="{5420E196-4195-4F7D-B7E7-85D67ECFE766}" srcOrd="0" destOrd="0" presId="urn:microsoft.com/office/officeart/2005/8/layout/vList2"/>
    <dgm:cxn modelId="{52B646CA-4ACC-483E-BFC0-24914867567A}" srcId="{64A73E48-FF74-4033-8197-E24E2EE935E4}" destId="{1BA96FF4-35F4-4689-939F-AEBB7B5625E4}" srcOrd="2" destOrd="0" parTransId="{DAD58FC0-5255-46B8-927B-3D5FCF936F2B}" sibTransId="{F2F7CD07-3611-4C68-838B-9FC1FB00DB9C}"/>
    <dgm:cxn modelId="{007A93D3-2CDD-4F9E-8802-8DA9C2D755C6}" type="presOf" srcId="{94CD9D9F-37D0-411A-93EF-85174412CB7C}" destId="{59A46806-66A8-450E-A221-44D2CD5326CE}" srcOrd="0" destOrd="0" presId="urn:microsoft.com/office/officeart/2005/8/layout/vList2"/>
    <dgm:cxn modelId="{6EDA10E0-920B-4012-8302-826439E4336A}" type="presOf" srcId="{1BA96FF4-35F4-4689-939F-AEBB7B5625E4}" destId="{A654F54E-31F0-4759-A639-3CF17E4829BF}" srcOrd="0" destOrd="0" presId="urn:microsoft.com/office/officeart/2005/8/layout/vList2"/>
    <dgm:cxn modelId="{C3D2D9E7-5AD8-47B2-BB4C-EC304328CC2C}" type="presOf" srcId="{F06EB418-D09F-4CA0-BA8B-065E03DAF0F9}" destId="{3225F059-D4B0-4B69-8196-AA436F9B30EC}" srcOrd="0" destOrd="0" presId="urn:microsoft.com/office/officeart/2005/8/layout/vList2"/>
    <dgm:cxn modelId="{F1A699EB-7253-4C6A-85D3-3213A4A9081B}" type="presOf" srcId="{0351C7C6-C486-4B8C-99C8-409B228586E6}" destId="{76F5FE17-C6A4-4190-84CF-F4F4C1AAE8C1}" srcOrd="0" destOrd="0" presId="urn:microsoft.com/office/officeart/2005/8/layout/vList2"/>
    <dgm:cxn modelId="{0CB06AAA-B461-4CE5-9933-0371CD40C5DE}" type="presParOf" srcId="{5420E196-4195-4F7D-B7E7-85D67ECFE766}" destId="{066A5582-3BAD-4B18-8563-C2A45A9ACD35}" srcOrd="0" destOrd="0" presId="urn:microsoft.com/office/officeart/2005/8/layout/vList2"/>
    <dgm:cxn modelId="{8E4C1F2D-95ED-48B8-802A-32142946AB6C}" type="presParOf" srcId="{5420E196-4195-4F7D-B7E7-85D67ECFE766}" destId="{A86CC141-06AF-49E8-AF53-A1376E5BFEC2}" srcOrd="1" destOrd="0" presId="urn:microsoft.com/office/officeart/2005/8/layout/vList2"/>
    <dgm:cxn modelId="{58E8F0B8-A257-49B9-BBCC-B2A00FD17891}" type="presParOf" srcId="{5420E196-4195-4F7D-B7E7-85D67ECFE766}" destId="{59A46806-66A8-450E-A221-44D2CD5326CE}" srcOrd="2" destOrd="0" presId="urn:microsoft.com/office/officeart/2005/8/layout/vList2"/>
    <dgm:cxn modelId="{7883B9A0-10DE-4DD2-A736-B2DB726F73BE}" type="presParOf" srcId="{5420E196-4195-4F7D-B7E7-85D67ECFE766}" destId="{9447DF14-2122-4A9D-94ED-2BBC51F50244}" srcOrd="3" destOrd="0" presId="urn:microsoft.com/office/officeart/2005/8/layout/vList2"/>
    <dgm:cxn modelId="{6B9C3BD1-97CD-41BE-A9F6-980980FE7A5A}" type="presParOf" srcId="{5420E196-4195-4F7D-B7E7-85D67ECFE766}" destId="{A654F54E-31F0-4759-A639-3CF17E4829BF}" srcOrd="4" destOrd="0" presId="urn:microsoft.com/office/officeart/2005/8/layout/vList2"/>
    <dgm:cxn modelId="{79FF8D5E-FC06-44F3-A502-69D5D7E46B87}" type="presParOf" srcId="{5420E196-4195-4F7D-B7E7-85D67ECFE766}" destId="{53EFB6A9-D41D-47E1-B39C-7CC7159434A1}" srcOrd="5" destOrd="0" presId="urn:microsoft.com/office/officeart/2005/8/layout/vList2"/>
    <dgm:cxn modelId="{FEA966EE-E30E-4569-B389-0EF7DAAB6A5A}" type="presParOf" srcId="{5420E196-4195-4F7D-B7E7-85D67ECFE766}" destId="{76F5FE17-C6A4-4190-84CF-F4F4C1AAE8C1}" srcOrd="6" destOrd="0" presId="urn:microsoft.com/office/officeart/2005/8/layout/vList2"/>
    <dgm:cxn modelId="{BB182F88-E9CC-4C69-82DE-E1BE59E136F8}" type="presParOf" srcId="{5420E196-4195-4F7D-B7E7-85D67ECFE766}" destId="{983CD0B4-2BA2-47E5-9B01-883E456EA963}" srcOrd="7" destOrd="0" presId="urn:microsoft.com/office/officeart/2005/8/layout/vList2"/>
    <dgm:cxn modelId="{8AAD1E89-2BFF-4588-A05C-498BF79D30FD}" type="presParOf" srcId="{5420E196-4195-4F7D-B7E7-85D67ECFE766}" destId="{3225F059-D4B0-4B69-8196-AA436F9B30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11AB7-AE2C-4C75-A73E-762FB69BD8ED}">
      <dsp:nvSpPr>
        <dsp:cNvPr id="0" name=""/>
        <dsp:cNvSpPr/>
      </dsp:nvSpPr>
      <dsp:spPr>
        <a:xfrm>
          <a:off x="6637" y="1312928"/>
          <a:ext cx="2130241" cy="1065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Probability of Intracranial Pathology?</a:t>
          </a:r>
        </a:p>
      </dsp:txBody>
      <dsp:txXfrm>
        <a:off x="37833" y="1344124"/>
        <a:ext cx="2067849" cy="1002728"/>
      </dsp:txXfrm>
    </dsp:sp>
    <dsp:sp modelId="{ECA13153-0B88-4D10-A308-F901D4485EDF}">
      <dsp:nvSpPr>
        <dsp:cNvPr id="0" name=""/>
        <dsp:cNvSpPr/>
      </dsp:nvSpPr>
      <dsp:spPr>
        <a:xfrm rot="19457599">
          <a:off x="2038247" y="1513294"/>
          <a:ext cx="1049360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049360" y="25971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6693" y="1513032"/>
        <a:ext cx="52468" cy="52468"/>
      </dsp:txXfrm>
    </dsp:sp>
    <dsp:sp modelId="{3311B085-4D44-4A96-B706-982E92CB6090}">
      <dsp:nvSpPr>
        <dsp:cNvPr id="0" name=""/>
        <dsp:cNvSpPr/>
      </dsp:nvSpPr>
      <dsp:spPr>
        <a:xfrm>
          <a:off x="2988975" y="700483"/>
          <a:ext cx="2130241" cy="1065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high probability/risk  (low GCS at injury)</a:t>
          </a:r>
          <a:endParaRPr lang="en-US" sz="2000" kern="1200" dirty="0"/>
        </a:p>
      </dsp:txBody>
      <dsp:txXfrm>
        <a:off x="3020171" y="731679"/>
        <a:ext cx="2067849" cy="1002728"/>
      </dsp:txXfrm>
    </dsp:sp>
    <dsp:sp modelId="{586383C3-025F-499A-AFAC-DF504029F351}">
      <dsp:nvSpPr>
        <dsp:cNvPr id="0" name=""/>
        <dsp:cNvSpPr/>
      </dsp:nvSpPr>
      <dsp:spPr>
        <a:xfrm>
          <a:off x="5119217" y="1207072"/>
          <a:ext cx="852096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852096" y="2597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5523963" y="1211741"/>
        <a:ext cx="42604" cy="42604"/>
      </dsp:txXfrm>
    </dsp:sp>
    <dsp:sp modelId="{48BD6158-C888-42AA-995C-D323657C5FEC}">
      <dsp:nvSpPr>
        <dsp:cNvPr id="0" name=""/>
        <dsp:cNvSpPr/>
      </dsp:nvSpPr>
      <dsp:spPr>
        <a:xfrm>
          <a:off x="5971313" y="700483"/>
          <a:ext cx="2130241" cy="1065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CATCH2.</a:t>
          </a:r>
          <a:endParaRPr lang="en-US" sz="2000" kern="1200" dirty="0"/>
        </a:p>
      </dsp:txBody>
      <dsp:txXfrm>
        <a:off x="6002509" y="731679"/>
        <a:ext cx="2067849" cy="1002728"/>
      </dsp:txXfrm>
    </dsp:sp>
    <dsp:sp modelId="{AF3FD2AE-992E-4F79-942D-79BAA41E80F3}">
      <dsp:nvSpPr>
        <dsp:cNvPr id="0" name=""/>
        <dsp:cNvSpPr/>
      </dsp:nvSpPr>
      <dsp:spPr>
        <a:xfrm rot="2142401">
          <a:off x="2038247" y="2125739"/>
          <a:ext cx="1049360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049360" y="25971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6693" y="2125476"/>
        <a:ext cx="52468" cy="52468"/>
      </dsp:txXfrm>
    </dsp:sp>
    <dsp:sp modelId="{A19248F1-E940-49B5-835E-234A1E7DE6EC}">
      <dsp:nvSpPr>
        <dsp:cNvPr id="0" name=""/>
        <dsp:cNvSpPr/>
      </dsp:nvSpPr>
      <dsp:spPr>
        <a:xfrm>
          <a:off x="2988975" y="1925372"/>
          <a:ext cx="2130241" cy="1065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Low probability/risk use</a:t>
          </a:r>
          <a:endParaRPr lang="en-US" sz="2000" kern="1200" dirty="0"/>
        </a:p>
      </dsp:txBody>
      <dsp:txXfrm>
        <a:off x="3020171" y="1956568"/>
        <a:ext cx="2067849" cy="1002728"/>
      </dsp:txXfrm>
    </dsp:sp>
    <dsp:sp modelId="{16A03DDB-CE81-4122-80A1-307A03EBF8F0}">
      <dsp:nvSpPr>
        <dsp:cNvPr id="0" name=""/>
        <dsp:cNvSpPr/>
      </dsp:nvSpPr>
      <dsp:spPr>
        <a:xfrm>
          <a:off x="5119217" y="2431961"/>
          <a:ext cx="852096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852096" y="2597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5523963" y="2436630"/>
        <a:ext cx="42604" cy="42604"/>
      </dsp:txXfrm>
    </dsp:sp>
    <dsp:sp modelId="{19224B1A-689C-4886-948E-9B7A349788B8}">
      <dsp:nvSpPr>
        <dsp:cNvPr id="0" name=""/>
        <dsp:cNvSpPr/>
      </dsp:nvSpPr>
      <dsp:spPr>
        <a:xfrm>
          <a:off x="5971313" y="1925372"/>
          <a:ext cx="2130241" cy="1065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PECARNS</a:t>
          </a:r>
          <a:endParaRPr lang="en-US" sz="2000" kern="1200" dirty="0"/>
        </a:p>
      </dsp:txBody>
      <dsp:txXfrm>
        <a:off x="6002509" y="1956568"/>
        <a:ext cx="2067849" cy="1002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8C5B4-EEFA-4D48-B3C8-BC29ADC67FEB}">
      <dsp:nvSpPr>
        <dsp:cNvPr id="0" name=""/>
        <dsp:cNvSpPr/>
      </dsp:nvSpPr>
      <dsp:spPr>
        <a:xfrm>
          <a:off x="0" y="0"/>
          <a:ext cx="62660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09125-70A4-44E7-8643-1C206DF4B32A}">
      <dsp:nvSpPr>
        <dsp:cNvPr id="0" name=""/>
        <dsp:cNvSpPr/>
      </dsp:nvSpPr>
      <dsp:spPr>
        <a:xfrm>
          <a:off x="0" y="0"/>
          <a:ext cx="6266011" cy="244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Normal mental status with improving symptoms</a:t>
          </a:r>
        </a:p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Parental Preference</a:t>
          </a:r>
        </a:p>
      </dsp:txBody>
      <dsp:txXfrm>
        <a:off x="0" y="0"/>
        <a:ext cx="6266011" cy="2449773"/>
      </dsp:txXfrm>
    </dsp:sp>
    <dsp:sp modelId="{943889E4-8722-4AE9-91B1-A3A89B12E643}">
      <dsp:nvSpPr>
        <dsp:cNvPr id="0" name=""/>
        <dsp:cNvSpPr/>
      </dsp:nvSpPr>
      <dsp:spPr>
        <a:xfrm>
          <a:off x="0" y="2449773"/>
          <a:ext cx="62660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B913C-8771-48F8-9DC6-9D6D071A71B0}">
      <dsp:nvSpPr>
        <dsp:cNvPr id="0" name=""/>
        <dsp:cNvSpPr/>
      </dsp:nvSpPr>
      <dsp:spPr>
        <a:xfrm>
          <a:off x="0" y="2449773"/>
          <a:ext cx="6266011" cy="244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No risk factors indicating need for CT scan or normal CT (PECARNS/CATCH 22)</a:t>
          </a:r>
          <a:br>
            <a:rPr lang="en-US" sz="3900" kern="1200" dirty="0"/>
          </a:br>
          <a:endParaRPr lang="en-US" sz="3900" kern="1200" dirty="0"/>
        </a:p>
      </dsp:txBody>
      <dsp:txXfrm>
        <a:off x="0" y="2449773"/>
        <a:ext cx="6266011" cy="2449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5582-3BAD-4B18-8563-C2A45A9ACD35}">
      <dsp:nvSpPr>
        <dsp:cNvPr id="0" name=""/>
        <dsp:cNvSpPr/>
      </dsp:nvSpPr>
      <dsp:spPr>
        <a:xfrm>
          <a:off x="0" y="280930"/>
          <a:ext cx="6266011" cy="7915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24-48 hour rest.</a:t>
          </a:r>
          <a:endParaRPr lang="en-US" sz="3300" kern="1200" dirty="0"/>
        </a:p>
      </dsp:txBody>
      <dsp:txXfrm>
        <a:off x="38638" y="319568"/>
        <a:ext cx="6188735" cy="714229"/>
      </dsp:txXfrm>
    </dsp:sp>
    <dsp:sp modelId="{59A46806-66A8-450E-A221-44D2CD5326CE}">
      <dsp:nvSpPr>
        <dsp:cNvPr id="0" name=""/>
        <dsp:cNvSpPr/>
      </dsp:nvSpPr>
      <dsp:spPr>
        <a:xfrm>
          <a:off x="0" y="1167475"/>
          <a:ext cx="6266011" cy="791505"/>
        </a:xfrm>
        <a:prstGeom prst="roundRect">
          <a:avLst/>
        </a:prstGeom>
        <a:gradFill rotWithShape="0">
          <a:gsLst>
            <a:gs pos="0">
              <a:schemeClr val="accent2">
                <a:hueOff val="-40798"/>
                <a:satOff val="-2358"/>
                <a:lumOff val="3235"/>
                <a:alphaOff val="0"/>
                <a:tint val="96000"/>
                <a:lumMod val="104000"/>
              </a:schemeClr>
            </a:gs>
            <a:gs pos="100000">
              <a:schemeClr val="accent2">
                <a:hueOff val="-40798"/>
                <a:satOff val="-2358"/>
                <a:lumOff val="323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Gradual Return!</a:t>
          </a:r>
          <a:endParaRPr lang="en-US" sz="3300" kern="1200" dirty="0"/>
        </a:p>
      </dsp:txBody>
      <dsp:txXfrm>
        <a:off x="38638" y="1206113"/>
        <a:ext cx="6188735" cy="714229"/>
      </dsp:txXfrm>
    </dsp:sp>
    <dsp:sp modelId="{A654F54E-31F0-4759-A639-3CF17E4829BF}">
      <dsp:nvSpPr>
        <dsp:cNvPr id="0" name=""/>
        <dsp:cNvSpPr/>
      </dsp:nvSpPr>
      <dsp:spPr>
        <a:xfrm>
          <a:off x="0" y="2054021"/>
          <a:ext cx="6266011" cy="791505"/>
        </a:xfrm>
        <a:prstGeom prst="roundRect">
          <a:avLst/>
        </a:prstGeom>
        <a:gradFill rotWithShape="0">
          <a:gsLst>
            <a:gs pos="0">
              <a:schemeClr val="accent2">
                <a:hueOff val="-81595"/>
                <a:satOff val="-4716"/>
                <a:lumOff val="6471"/>
                <a:alphaOff val="0"/>
                <a:tint val="96000"/>
                <a:lumMod val="104000"/>
              </a:schemeClr>
            </a:gs>
            <a:gs pos="100000">
              <a:schemeClr val="accent2">
                <a:hueOff val="-81595"/>
                <a:satOff val="-4716"/>
                <a:lumOff val="647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High risk sports. </a:t>
          </a:r>
          <a:endParaRPr lang="en-US" sz="3300" kern="1200" dirty="0"/>
        </a:p>
      </dsp:txBody>
      <dsp:txXfrm>
        <a:off x="38638" y="2092659"/>
        <a:ext cx="6188735" cy="714229"/>
      </dsp:txXfrm>
    </dsp:sp>
    <dsp:sp modelId="{76F5FE17-C6A4-4190-84CF-F4F4C1AAE8C1}">
      <dsp:nvSpPr>
        <dsp:cNvPr id="0" name=""/>
        <dsp:cNvSpPr/>
      </dsp:nvSpPr>
      <dsp:spPr>
        <a:xfrm>
          <a:off x="0" y="2940566"/>
          <a:ext cx="6266011" cy="791505"/>
        </a:xfrm>
        <a:prstGeom prst="roundRect">
          <a:avLst/>
        </a:prstGeom>
        <a:gradFill rotWithShape="0">
          <a:gsLst>
            <a:gs pos="0">
              <a:schemeClr val="accent2">
                <a:hueOff val="-122393"/>
                <a:satOff val="-7074"/>
                <a:lumOff val="9706"/>
                <a:alphaOff val="0"/>
                <a:tint val="96000"/>
                <a:lumMod val="104000"/>
              </a:schemeClr>
            </a:gs>
            <a:gs pos="100000">
              <a:schemeClr val="accent2">
                <a:hueOff val="-122393"/>
                <a:satOff val="-7074"/>
                <a:lumOff val="970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Sleep Hygiene, Adequate Hydration</a:t>
          </a:r>
          <a:endParaRPr lang="en-US" sz="3300" kern="1200" dirty="0"/>
        </a:p>
      </dsp:txBody>
      <dsp:txXfrm>
        <a:off x="38638" y="2979204"/>
        <a:ext cx="6188735" cy="714229"/>
      </dsp:txXfrm>
    </dsp:sp>
    <dsp:sp modelId="{3225F059-D4B0-4B69-8196-AA436F9B30EC}">
      <dsp:nvSpPr>
        <dsp:cNvPr id="0" name=""/>
        <dsp:cNvSpPr/>
      </dsp:nvSpPr>
      <dsp:spPr>
        <a:xfrm>
          <a:off x="0" y="3827111"/>
          <a:ext cx="6266011" cy="791505"/>
        </a:xfrm>
        <a:prstGeom prst="roundRect">
          <a:avLst/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Screen time</a:t>
          </a:r>
          <a:endParaRPr lang="en-US" sz="3300" kern="1200" dirty="0"/>
        </a:p>
      </dsp:txBody>
      <dsp:txXfrm>
        <a:off x="38638" y="3865749"/>
        <a:ext cx="6188735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39.6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89,'859'0,"-823"-2,1-2,60-13,-58 8,79-5,64 15,-103 1,0-3,123-17,-86 3,0 6,154 6,-178 4,-54-1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9:13.41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47,'294'-23,"-11"0,1647 22,-867 4,-557-3,-468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9:19.97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1,'191'13,"-57"0,1371 7,-956-23,785 3,-1290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41.9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1,'1450'0,"-1414"0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43.7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1,'240'20,"-96"-4,1281 37,-868-54,-516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45.40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1,'5'4,"-1"0,1 0,1-1,-1 0,0 0,1 0,-1-1,1 0,0 0,12 3,69 7,-42-7,379 29,3-32,-423-2,37 2,-1 2,61 13,-57-8,75 4,-76-12,-6-1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47.0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90,'94'0,"541"-9,-7-52,-527 49,0 5,119 6,-115 3,-50-2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48.4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0,'0'2,"0"0,1-1,-1 1,1 0,0 0,-1-1,1 1,0-1,0 1,0 0,0-1,0 0,0 1,0-1,1 0,-1 1,1-1,-1 0,1 0,2 1,34 16,-8-8,1-2,0-1,0-1,54 3,134-9,-132-2,731 0,-774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49.8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0,'1622'0,"-1589"2,0 1,56 13,20 3,-73-13,54 15,-69-15,9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8:59.50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46,'810'-26,"65"7,-586 21,-253-2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5T01:09:01.57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1,'2376'0,"-2324"0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Medcalc</a:t>
            </a:r>
            <a:r>
              <a:rPr lang="en-US" dirty="0"/>
              <a:t> only has Catch not Catch2 just add the persistent vomiting part. </a:t>
            </a:r>
            <a:endParaRPr lang="en-CA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Pecarns</a:t>
            </a:r>
            <a:r>
              <a:rPr lang="en-US" dirty="0"/>
              <a:t> Assumes all head injury should get a CT. if – you really don’t need the scan.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Catch 2 assumes head injury should not get a CT. If + then you really need it. </a:t>
            </a:r>
          </a:p>
          <a:p>
            <a:r>
              <a:rPr lang="en-US" dirty="0"/>
              <a:t>refined 8-item rule (CATCH2) with 100%</a:t>
            </a:r>
          </a:p>
          <a:p>
            <a:r>
              <a:rPr lang="en-US" dirty="0"/>
              <a:t>sensitivity for neurosurgical intervention and 99.5% sensitivity for</a:t>
            </a:r>
          </a:p>
          <a:p>
            <a:r>
              <a:rPr lang="en-US" dirty="0"/>
              <a:t>brain injury.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88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we did the CT Scan and didn’t find anything.</a:t>
            </a:r>
          </a:p>
          <a:p>
            <a:r>
              <a:rPr lang="en-CA" dirty="0"/>
              <a:t>DO we discharge?</a:t>
            </a:r>
          </a:p>
          <a:p>
            <a:r>
              <a:rPr lang="en-CA" dirty="0"/>
              <a:t>Consider parental experience and comfort.</a:t>
            </a:r>
          </a:p>
          <a:p>
            <a:endParaRPr lang="en-CA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Fortunately, only 5% of children with minor head injury will have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an intracranial abnormality on CT and about 1% will have a clinically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important outcome.</a:t>
            </a:r>
            <a:r>
              <a:rPr lang="en-CA" dirty="0"/>
              <a:t> 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&lt;14 years of age with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minor head trauma demonstrated that only 5% of children were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diagnosed with ICH more than 6 hours after the time of injury.</a:t>
            </a:r>
            <a:endParaRPr lang="en-CA" baseline="0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But balancing history (severity of injury/socioeconomic/parental comfort)</a:t>
            </a:r>
          </a:p>
          <a:p>
            <a:r>
              <a:rPr lang="en-CA" dirty="0"/>
              <a:t>With CT.</a:t>
            </a:r>
          </a:p>
          <a:p>
            <a:r>
              <a:rPr lang="en-CA" dirty="0"/>
              <a:t>PECARNS and CATCH2 is only a guideline.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55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Ultimately, this child will likely have PCS: 30-80% of </a:t>
            </a:r>
            <a:r>
              <a:rPr lang="en-CA" dirty="0" err="1"/>
              <a:t>mTBI</a:t>
            </a:r>
            <a:r>
              <a:rPr lang="en-CA" dirty="0"/>
              <a:t> will have PCS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1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VOMS exam can be broken down to</a:t>
            </a:r>
          </a:p>
          <a:p>
            <a:r>
              <a:rPr lang="en-CA" dirty="0"/>
              <a:t>Eyes</a:t>
            </a:r>
          </a:p>
          <a:p>
            <a:r>
              <a:rPr lang="en-CA" dirty="0"/>
              <a:t>Balance</a:t>
            </a:r>
          </a:p>
          <a:p>
            <a:r>
              <a:rPr lang="en-CA" dirty="0"/>
              <a:t>Coordination</a:t>
            </a:r>
          </a:p>
          <a:p>
            <a:endParaRPr lang="en-CA" dirty="0"/>
          </a:p>
          <a:p>
            <a:r>
              <a:rPr lang="en-CA" dirty="0"/>
              <a:t>Good to have baseline.</a:t>
            </a:r>
          </a:p>
          <a:p>
            <a:r>
              <a:rPr lang="en-CA" dirty="0"/>
              <a:t>Adults or children: especially for improvement.</a:t>
            </a:r>
          </a:p>
          <a:p>
            <a:endParaRPr lang="en-CA" dirty="0"/>
          </a:p>
          <a:p>
            <a:r>
              <a:rPr lang="en-CA" dirty="0"/>
              <a:t>But tandem stance is important  we’ll discuss next slide.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4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https://impacttest.com/wp-content/uploads/VOMS-Scorecard-and-Instructions.pdf</a:t>
            </a:r>
          </a:p>
          <a:p>
            <a:endParaRPr lang="en-CA" dirty="0"/>
          </a:p>
          <a:p>
            <a:r>
              <a:rPr lang="en-CA" dirty="0"/>
              <a:t>Tool to measure improvement.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6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Double leg stance with feet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 leg stance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Tandem stance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4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Important to note:</a:t>
            </a:r>
          </a:p>
          <a:p>
            <a:r>
              <a:rPr lang="en-CA" dirty="0"/>
              <a:t>Resting leads to prolonged symptoms.</a:t>
            </a:r>
          </a:p>
          <a:p>
            <a:r>
              <a:rPr lang="en-CA" dirty="0"/>
              <a:t>Activity is good.</a:t>
            </a:r>
          </a:p>
          <a:p>
            <a:endParaRPr lang="en-CA" dirty="0"/>
          </a:p>
          <a:p>
            <a:r>
              <a:rPr lang="en-CA" dirty="0"/>
              <a:t>Screen time: modern day our lives rotates around being from one screen to another.</a:t>
            </a:r>
          </a:p>
          <a:p>
            <a:r>
              <a:rPr lang="en-CA" dirty="0"/>
              <a:t>Depression rates, isolation, by avoiding social networking apps. (ironically)</a:t>
            </a:r>
          </a:p>
          <a:p>
            <a:r>
              <a:rPr lang="en-CA" dirty="0"/>
              <a:t>Reduce unneeded screen time. Not human connection.</a:t>
            </a:r>
          </a:p>
          <a:p>
            <a:endParaRPr lang="en-CA" dirty="0"/>
          </a:p>
          <a:p>
            <a:r>
              <a:rPr lang="en-CA" dirty="0"/>
              <a:t>Side note. ADHD, depression mediation on the length of symptoms? No clear systematic review but continue medication.</a:t>
            </a:r>
          </a:p>
          <a:p>
            <a:r>
              <a:rPr lang="en-CA" dirty="0"/>
              <a:t>50%  of ppl with PCS will develop a psychological symptoms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4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https://parachute.ca/wp-content/uploads/2019/06/Pan-Canadian-Harmonized-School-Concussion-Protocol-Template.pdf</a:t>
            </a:r>
          </a:p>
          <a:p>
            <a:endParaRPr lang="en-CA" dirty="0"/>
          </a:p>
          <a:p>
            <a:r>
              <a:rPr lang="en-CA" dirty="0"/>
              <a:t>Quick slide:</a:t>
            </a:r>
          </a:p>
          <a:p>
            <a:r>
              <a:rPr lang="en-CA" dirty="0"/>
              <a:t>Stage 1 2 is home. Cognitive rehab vs rest. </a:t>
            </a:r>
          </a:p>
          <a:p>
            <a:r>
              <a:rPr lang="en-CA" dirty="0"/>
              <a:t>Stage 3 4 is school.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Side note:  we’ll discuss more about what patients/parents should consider increased symptoms or normal symptom.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4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Each stage is a minimum of 24 hours.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Depending on the severity and type of symptoms present, students will progress through the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following stages at different rates. Individual catering.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Return to sports even for those not playing competitively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Cardio = increased cerebral perfusion… Theoretically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This should occur in parallel with return to school.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It is important that students return to full-­‐time school activities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before progressing to stage 5 and 6 of the Return-­‐to-­‐ Sport Strategy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FM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STEP 5 medical clearance means SUPERVISED (coach/teacher/parents) 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02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2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Skip if short on time straight to case.</a:t>
            </a:r>
          </a:p>
          <a:p>
            <a:endParaRPr lang="en-CA" dirty="0"/>
          </a:p>
          <a:p>
            <a:r>
              <a:rPr lang="en-CA" dirty="0" err="1"/>
              <a:t>Hx</a:t>
            </a:r>
            <a:endParaRPr lang="en-CA" dirty="0"/>
          </a:p>
          <a:p>
            <a:r>
              <a:rPr lang="en-CA" dirty="0"/>
              <a:t>Observed? Not observed? Injury?</a:t>
            </a:r>
          </a:p>
          <a:p>
            <a:r>
              <a:rPr lang="en-CA" dirty="0"/>
              <a:t>Make sure! sometimes parents tell you the story from another person’s account (teacher/baby sitter).</a:t>
            </a:r>
          </a:p>
          <a:p>
            <a:endParaRPr lang="en-CA" dirty="0"/>
          </a:p>
          <a:p>
            <a:r>
              <a:rPr lang="en-CA" dirty="0"/>
              <a:t>Validity of HX to help you triage the case: is this ATLS protocol time?</a:t>
            </a:r>
          </a:p>
          <a:p>
            <a:endParaRPr lang="en-CA" dirty="0"/>
          </a:p>
          <a:p>
            <a:r>
              <a:rPr lang="en-CA" dirty="0"/>
              <a:t>If the child is verbal also include them in the </a:t>
            </a:r>
            <a:r>
              <a:rPr lang="en-CA" dirty="0" err="1"/>
              <a:t>Hx</a:t>
            </a:r>
            <a:r>
              <a:rPr lang="en-CA" dirty="0"/>
              <a:t>. </a:t>
            </a:r>
          </a:p>
          <a:p>
            <a:endParaRPr lang="en-CA" dirty="0"/>
          </a:p>
          <a:p>
            <a:r>
              <a:rPr lang="en-CA" dirty="0"/>
              <a:t>KEY </a:t>
            </a:r>
            <a:r>
              <a:rPr lang="en-CA" dirty="0" err="1"/>
              <a:t>Hx</a:t>
            </a:r>
            <a:endParaRPr lang="en-CA" dirty="0"/>
          </a:p>
          <a:p>
            <a:r>
              <a:rPr lang="en-CA" dirty="0"/>
              <a:t>Account of the event. MOI </a:t>
            </a:r>
          </a:p>
          <a:p>
            <a:r>
              <a:rPr lang="en-CA" dirty="0"/>
              <a:t>Pain location</a:t>
            </a:r>
          </a:p>
          <a:p>
            <a:r>
              <a:rPr lang="en-CA" dirty="0"/>
              <a:t>Neurological symptoms: seizure, weakness, sensory, visual change?</a:t>
            </a:r>
          </a:p>
          <a:p>
            <a:r>
              <a:rPr lang="en-CA" dirty="0"/>
              <a:t>LOC?</a:t>
            </a:r>
          </a:p>
          <a:p>
            <a:endParaRPr lang="en-CA" dirty="0"/>
          </a:p>
          <a:p>
            <a:r>
              <a:rPr lang="en-CA" dirty="0"/>
              <a:t>PMH</a:t>
            </a:r>
          </a:p>
          <a:p>
            <a:r>
              <a:rPr lang="en-CA" dirty="0"/>
              <a:t>Previous head injury?</a:t>
            </a:r>
          </a:p>
          <a:p>
            <a:endParaRPr lang="en-CA" dirty="0"/>
          </a:p>
          <a:p>
            <a:r>
              <a:rPr lang="en-CA" dirty="0"/>
              <a:t>Social </a:t>
            </a:r>
            <a:r>
              <a:rPr lang="en-CA" dirty="0" err="1"/>
              <a:t>Hx</a:t>
            </a:r>
            <a:endParaRPr lang="en-CA" dirty="0"/>
          </a:p>
          <a:p>
            <a:r>
              <a:rPr lang="en-CA" dirty="0"/>
              <a:t>Baseline functioning. Something to compare with.</a:t>
            </a:r>
          </a:p>
          <a:p>
            <a:r>
              <a:rPr lang="en-CA" dirty="0"/>
              <a:t>This kid likes to vomit a lot from crying and stress.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0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¥ Early signs of basilar skull fracture at presentation include hemotympanum, CSF rhinorrhea, and CSF otorrhea; late signs of basilar skull fracture, occurring up to 24 hours after injury, include raccoon eyes and post-auricular hematoma (Battle sign).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of minor head injury</a:t>
            </a:r>
          </a:p>
          <a:p>
            <a:endParaRPr lang="en-US" dirty="0"/>
          </a:p>
          <a:p>
            <a:r>
              <a:rPr lang="en-US" dirty="0"/>
              <a:t>GCS 9 to 13: Moderate head trauma</a:t>
            </a:r>
          </a:p>
          <a:p>
            <a:r>
              <a:rPr lang="en-US" dirty="0"/>
              <a:t>GCS ≤8: Severe head trauma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aseline="0" dirty="0"/>
              <a:t>Recurrent vomiting</a:t>
            </a:r>
          </a:p>
          <a:p>
            <a:r>
              <a:rPr lang="en-US" sz="1200" baseline="0" dirty="0"/>
              <a:t>Isolated vomiting in the absence of other high-risk factors is</a:t>
            </a:r>
          </a:p>
          <a:p>
            <a:r>
              <a:rPr lang="en-US" sz="1200" baseline="0" dirty="0"/>
              <a:t>rarely associated with significant traumatic brain injury</a:t>
            </a:r>
          </a:p>
          <a:p>
            <a:r>
              <a:rPr lang="en-US" sz="1200" baseline="0" dirty="0"/>
              <a:t>(TBI). Recurrent vomiting (≥ 4 episodes, at least 15min</a:t>
            </a:r>
          </a:p>
          <a:p>
            <a:r>
              <a:rPr lang="en-US" sz="1200" baseline="0" dirty="0"/>
              <a:t>apart) is a significant risk factor for intracranial injury in children</a:t>
            </a:r>
          </a:p>
          <a:p>
            <a:r>
              <a:rPr lang="en-US" sz="1200" baseline="0" dirty="0"/>
              <a:t>after minor head injury. The addition of ≥ 4 episodes of vomiting</a:t>
            </a:r>
          </a:p>
          <a:p>
            <a:r>
              <a:rPr lang="en-US" sz="1200" baseline="0" dirty="0"/>
              <a:t>to CATCH2 increased sensitivity to 100% for neurosurgical</a:t>
            </a:r>
          </a:p>
          <a:p>
            <a:r>
              <a:rPr lang="en-US" sz="1200" baseline="0" dirty="0"/>
              <a:t>intervention and 99.5% for any brain abnormality.</a:t>
            </a:r>
          </a:p>
          <a:p>
            <a:endParaRPr lang="en-US" sz="1200" baseline="0" dirty="0"/>
          </a:p>
          <a:p>
            <a:r>
              <a:rPr lang="en-US" sz="1200" baseline="0" dirty="0"/>
              <a:t>Age and persistent irritability</a:t>
            </a:r>
          </a:p>
          <a:p>
            <a:r>
              <a:rPr lang="en-US" sz="1200" baseline="0" dirty="0"/>
              <a:t>Not acting normally as per parent or persistent irritability is</a:t>
            </a:r>
          </a:p>
          <a:p>
            <a:r>
              <a:rPr lang="en-US" sz="1200" baseline="0" dirty="0"/>
              <a:t>always a worrisome sign in a head-injured child under the age of</a:t>
            </a:r>
          </a:p>
          <a:p>
            <a:r>
              <a:rPr lang="en-US" sz="1200" baseline="0" dirty="0"/>
              <a:t>2 years. In a nonverbal child, assess whether the child can be</a:t>
            </a:r>
          </a:p>
          <a:p>
            <a:r>
              <a:rPr lang="en-US" sz="1200" baseline="0" dirty="0"/>
              <a:t>settled by their caregiver.</a:t>
            </a:r>
          </a:p>
          <a:p>
            <a:r>
              <a:rPr lang="en-US" sz="1200" baseline="0" dirty="0"/>
              <a:t>CT should be more strongly considered for children with multiple</a:t>
            </a:r>
          </a:p>
          <a:p>
            <a:r>
              <a:rPr lang="en-US" sz="1200" baseline="0" dirty="0"/>
              <a:t>findings, worsening symptoms or signs, and for infants younger</a:t>
            </a:r>
          </a:p>
          <a:p>
            <a:r>
              <a:rPr lang="en-US" sz="1200" baseline="0" dirty="0"/>
              <a:t>than 3 months of age – owing to their limited ability to</a:t>
            </a:r>
          </a:p>
          <a:p>
            <a:r>
              <a:rPr lang="en-US" sz="1200" baseline="0" dirty="0"/>
              <a:t>communicate and thinner skull</a:t>
            </a:r>
          </a:p>
          <a:p>
            <a:endParaRPr lang="en-US" sz="1200" baseline="0" dirty="0"/>
          </a:p>
          <a:p>
            <a:r>
              <a:rPr lang="en-US" sz="1200" baseline="0" dirty="0"/>
              <a:t>Isolated</a:t>
            </a:r>
          </a:p>
          <a:p>
            <a:r>
              <a:rPr lang="en-US" sz="1200" baseline="0" dirty="0"/>
              <a:t>LOC, headache, seizure not associated with intracranial abnormality.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aseline="0" dirty="0"/>
              <a:t>Recurrent vomiting</a:t>
            </a:r>
          </a:p>
          <a:p>
            <a:r>
              <a:rPr lang="en-US" sz="1200" baseline="0" dirty="0"/>
              <a:t>Isolated vomiting in the absence of other high-risk factors is</a:t>
            </a:r>
          </a:p>
          <a:p>
            <a:r>
              <a:rPr lang="en-US" sz="1200" baseline="0" dirty="0"/>
              <a:t>rarely associated with significant traumatic brain injury</a:t>
            </a:r>
          </a:p>
          <a:p>
            <a:r>
              <a:rPr lang="en-US" sz="1200" baseline="0" dirty="0"/>
              <a:t>(TBI). Recurrent vomiting (≥ 4 episodes, at least 15min</a:t>
            </a:r>
          </a:p>
          <a:p>
            <a:r>
              <a:rPr lang="en-US" sz="1200" baseline="0" dirty="0"/>
              <a:t>apart) is a significant risk factor for intracranial injury in children</a:t>
            </a:r>
          </a:p>
          <a:p>
            <a:r>
              <a:rPr lang="en-US" sz="1200" baseline="0" dirty="0"/>
              <a:t>after minor head injury. The addition of ≥ 4 episodes of vomiting</a:t>
            </a:r>
          </a:p>
          <a:p>
            <a:r>
              <a:rPr lang="en-US" sz="1200" baseline="0" dirty="0"/>
              <a:t>to CATCH2 increased sensitivity to 100% for neurosurgical</a:t>
            </a:r>
          </a:p>
          <a:p>
            <a:r>
              <a:rPr lang="en-US" sz="1200" baseline="0" dirty="0"/>
              <a:t>intervention and 99.5% for any brain abnormality.</a:t>
            </a:r>
          </a:p>
          <a:p>
            <a:endParaRPr lang="en-US" sz="1200" baseline="0" dirty="0"/>
          </a:p>
          <a:p>
            <a:r>
              <a:rPr lang="en-US" sz="1200" baseline="0" dirty="0"/>
              <a:t>Age and persistent irritability</a:t>
            </a:r>
          </a:p>
          <a:p>
            <a:r>
              <a:rPr lang="en-US" sz="1200" baseline="0" dirty="0"/>
              <a:t>Not acting normally as per parent or persistent irritability is</a:t>
            </a:r>
          </a:p>
          <a:p>
            <a:r>
              <a:rPr lang="en-US" sz="1200" baseline="0" dirty="0"/>
              <a:t>always a worrisome sign in a head-injured child under the age of</a:t>
            </a:r>
          </a:p>
          <a:p>
            <a:r>
              <a:rPr lang="en-US" sz="1200" baseline="0" dirty="0"/>
              <a:t>2 years. In a nonverbal child, assess whether the child can be</a:t>
            </a:r>
          </a:p>
          <a:p>
            <a:r>
              <a:rPr lang="en-US" sz="1200" baseline="0" dirty="0"/>
              <a:t>settled by their caregiver.</a:t>
            </a:r>
          </a:p>
          <a:p>
            <a:r>
              <a:rPr lang="en-US" sz="1200" baseline="0" dirty="0"/>
              <a:t>CT should be more strongly considered for children with multiple</a:t>
            </a:r>
          </a:p>
          <a:p>
            <a:r>
              <a:rPr lang="en-US" sz="1200" baseline="0" dirty="0"/>
              <a:t>findings, worsening symptoms or signs, and for infants younger</a:t>
            </a:r>
          </a:p>
          <a:p>
            <a:r>
              <a:rPr lang="en-US" sz="1200" baseline="0" dirty="0"/>
              <a:t>than 3 months of age – owing to their limited ability to</a:t>
            </a:r>
          </a:p>
          <a:p>
            <a:r>
              <a:rPr lang="en-US" sz="1200" baseline="0" dirty="0"/>
              <a:t>communicate and thinner skull</a:t>
            </a:r>
          </a:p>
          <a:p>
            <a:endParaRPr lang="en-US" sz="1200" baseline="0" dirty="0"/>
          </a:p>
          <a:p>
            <a:r>
              <a:rPr lang="en-US" sz="1200" baseline="0" dirty="0"/>
              <a:t>Isolated</a:t>
            </a:r>
          </a:p>
          <a:p>
            <a:r>
              <a:rPr lang="en-US" sz="1200" baseline="0" dirty="0"/>
              <a:t>LOC, headache, seizure not associated with intracranial abnormality. </a:t>
            </a:r>
          </a:p>
          <a:p>
            <a:endParaRPr lang="en-US" baseline="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8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After seeing the difference? Does it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Medcalc</a:t>
            </a:r>
            <a:r>
              <a:rPr lang="en-US" dirty="0"/>
              <a:t> only has Catch not Catch2 just add the persistent vomiting part. </a:t>
            </a:r>
            <a:endParaRPr lang="en-CA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Pecarns</a:t>
            </a:r>
            <a:r>
              <a:rPr lang="en-US" dirty="0"/>
              <a:t> Assumes all head injury should get a CT. if – you really don’t need the scan.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Catch 2 assumes no head injury should get a CT. If + then you really need it. </a:t>
            </a:r>
          </a:p>
          <a:p>
            <a:r>
              <a:rPr lang="en-US" dirty="0"/>
              <a:t>refined 8-item rule (CATCH2) with 100%</a:t>
            </a:r>
          </a:p>
          <a:p>
            <a:r>
              <a:rPr lang="en-US" dirty="0"/>
              <a:t>sensitivity for neurosurgical intervention and 99.5% sensitivity for</a:t>
            </a:r>
          </a:p>
          <a:p>
            <a:r>
              <a:rPr lang="en-US" dirty="0"/>
              <a:t>brain injury.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pconcussion.com/en/scorecalculato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24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Pediatric Minor Head Injury.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2"/>
            <a:ext cx="3485072" cy="1547005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Dr. Toshimitzu Yue, </a:t>
            </a:r>
            <a:r>
              <a:rPr lang="en-US" dirty="0"/>
              <a:t>Dr. </a:t>
            </a:r>
            <a:r>
              <a:rPr lang="en-US" dirty="0" err="1"/>
              <a:t>Savithiri</a:t>
            </a:r>
            <a:r>
              <a:rPr lang="en-US" dirty="0"/>
              <a:t> </a:t>
            </a:r>
            <a:r>
              <a:rPr lang="en-US" dirty="0" err="1"/>
              <a:t>Ratnapalan</a:t>
            </a:r>
            <a:endParaRPr lang="en-US" dirty="0"/>
          </a:p>
          <a:p>
            <a:pPr algn="l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A70E-120C-5D11-0A93-CD0C43CC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15" y="20149"/>
            <a:ext cx="4150574" cy="1342292"/>
          </a:xfrm>
        </p:spPr>
        <p:txBody>
          <a:bodyPr>
            <a:normAutofit/>
          </a:bodyPr>
          <a:lstStyle/>
          <a:p>
            <a:r>
              <a:rPr lang="en-CA" dirty="0"/>
              <a:t>Key </a:t>
            </a:r>
            <a:r>
              <a:rPr lang="en-CA" dirty="0" err="1"/>
              <a:t>Hx</a:t>
            </a:r>
            <a:r>
              <a:rPr lang="en-CA" dirty="0"/>
              <a:t> and </a:t>
            </a:r>
            <a:r>
              <a:rPr lang="en-CA" dirty="0" err="1"/>
              <a:t>Phx</a:t>
            </a:r>
            <a:r>
              <a:rPr lang="en-C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AB94-217B-7E26-48E8-4B4590254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3212B-A96E-EA85-AF98-13FEF0BB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84" y="1129291"/>
            <a:ext cx="2366637" cy="5609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721E8-4966-D0BE-F894-F3BBA03BA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9292"/>
            <a:ext cx="2383684" cy="5609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FD882E-630E-7B52-D7CC-A917E738F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417" y="2076551"/>
            <a:ext cx="6460258" cy="3714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D88009-8E43-CC90-E016-1C1BBEF6B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990" y="1704973"/>
            <a:ext cx="4201111" cy="3715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B5E9AC-83D4-6FF4-473A-ABCC0D4271A7}"/>
              </a:ext>
            </a:extLst>
          </p:cNvPr>
          <p:cNvSpPr txBox="1"/>
          <p:nvPr/>
        </p:nvSpPr>
        <p:spPr>
          <a:xfrm>
            <a:off x="5805351" y="6162676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/>
              <a:t>Shonfeld</a:t>
            </a:r>
            <a:r>
              <a:rPr lang="en-US" sz="800" dirty="0"/>
              <a:t> et al., 2014</a:t>
            </a:r>
          </a:p>
          <a:p>
            <a:r>
              <a:rPr lang="en-US" sz="800" dirty="0" err="1"/>
              <a:t>Lytte</a:t>
            </a:r>
            <a:r>
              <a:rPr lang="en-US" sz="800" dirty="0"/>
              <a:t> et al., 2012</a:t>
            </a:r>
          </a:p>
          <a:p>
            <a:endParaRPr lang="en-CA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1ABD6-1BD8-5759-434B-9D495EE00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351" y="5468611"/>
            <a:ext cx="4894919" cy="322588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14985D47-17B7-27E5-D0A1-3CB98DE83EB8}"/>
              </a:ext>
            </a:extLst>
          </p:cNvPr>
          <p:cNvSpPr/>
          <p:nvPr/>
        </p:nvSpPr>
        <p:spPr>
          <a:xfrm>
            <a:off x="7891669" y="3776819"/>
            <a:ext cx="251792" cy="1722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A8A9DC8-C2AF-555B-753A-866E8F5E4CAF}"/>
              </a:ext>
            </a:extLst>
          </p:cNvPr>
          <p:cNvSpPr/>
          <p:nvPr/>
        </p:nvSpPr>
        <p:spPr>
          <a:xfrm>
            <a:off x="7802235" y="5170179"/>
            <a:ext cx="251792" cy="1722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6776BA6-4647-2067-93D1-42185CB93FF6}"/>
              </a:ext>
            </a:extLst>
          </p:cNvPr>
          <p:cNvSpPr/>
          <p:nvPr/>
        </p:nvSpPr>
        <p:spPr>
          <a:xfrm>
            <a:off x="8347371" y="3509875"/>
            <a:ext cx="251792" cy="1722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6A1ED-3735-97E8-ED01-C2214EBA34B3}"/>
              </a:ext>
            </a:extLst>
          </p:cNvPr>
          <p:cNvSpPr txBox="1"/>
          <p:nvPr/>
        </p:nvSpPr>
        <p:spPr>
          <a:xfrm>
            <a:off x="8655497" y="3411348"/>
            <a:ext cx="29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Vs any incidence of headache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31EF9-BC7A-D5E8-8C57-524B8A9D03BC}"/>
              </a:ext>
            </a:extLst>
          </p:cNvPr>
          <p:cNvSpPr txBox="1"/>
          <p:nvPr/>
        </p:nvSpPr>
        <p:spPr>
          <a:xfrm>
            <a:off x="8176950" y="3749156"/>
            <a:ext cx="277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considered in PECARN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6F4C4-8576-E44C-374B-2A05C886320F}"/>
              </a:ext>
            </a:extLst>
          </p:cNvPr>
          <p:cNvSpPr txBox="1"/>
          <p:nvPr/>
        </p:nvSpPr>
        <p:spPr>
          <a:xfrm>
            <a:off x="8176950" y="5099229"/>
            <a:ext cx="164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Vs any vomiting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4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FD36-A4E6-AC1F-BF11-48FE561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18" y="70778"/>
            <a:ext cx="10353762" cy="859730"/>
          </a:xfrm>
        </p:spPr>
        <p:txBody>
          <a:bodyPr/>
          <a:lstStyle/>
          <a:p>
            <a:r>
              <a:rPr lang="en-US" dirty="0"/>
              <a:t>The Yellow Zone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5D9E-C4E2-DDA5-4987-3D25D46E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054" y="930508"/>
            <a:ext cx="8537609" cy="5245005"/>
          </a:xfrm>
        </p:spPr>
        <p:txBody>
          <a:bodyPr>
            <a:normAutofit fontScale="25000" lnSpcReduction="20000"/>
          </a:bodyPr>
          <a:lstStyle/>
          <a:p>
            <a:pPr marL="36900" indent="0">
              <a:buNone/>
            </a:pPr>
            <a:r>
              <a:rPr lang="en-US" sz="7200" baseline="0" dirty="0"/>
              <a:t>To CT or to Observe. Things that would push you towards CT.</a:t>
            </a:r>
          </a:p>
          <a:p>
            <a:pPr marL="36900" indent="0">
              <a:buNone/>
            </a:pPr>
            <a:r>
              <a:rPr lang="en-US" sz="7200" baseline="0" dirty="0"/>
              <a:t>1. The</a:t>
            </a:r>
            <a:r>
              <a:rPr lang="en-US" sz="7200" dirty="0"/>
              <a:t> patient:</a:t>
            </a:r>
          </a:p>
          <a:p>
            <a:pPr lvl="1"/>
            <a:r>
              <a:rPr lang="en-US" sz="7000" dirty="0"/>
              <a:t>Worsening symptoms? Catch2 vs PECARN</a:t>
            </a:r>
          </a:p>
          <a:p>
            <a:pPr lvl="1"/>
            <a:r>
              <a:rPr lang="en-US" sz="7000" baseline="0" dirty="0"/>
              <a:t>Under</a:t>
            </a:r>
            <a:r>
              <a:rPr lang="en-US" sz="7000" dirty="0"/>
              <a:t> age 3 months? It is difficult to assess non-verbal children. </a:t>
            </a:r>
            <a:endParaRPr lang="en-US" sz="7000" baseline="0" dirty="0"/>
          </a:p>
          <a:p>
            <a:pPr lvl="1"/>
            <a:r>
              <a:rPr lang="en-US" sz="7000" dirty="0"/>
              <a:t>Irritable child?</a:t>
            </a:r>
          </a:p>
          <a:p>
            <a:pPr marL="36900" indent="0">
              <a:buNone/>
            </a:pPr>
            <a:r>
              <a:rPr lang="en-US" sz="7200" dirty="0"/>
              <a:t>2. The Mechanism:</a:t>
            </a:r>
          </a:p>
          <a:p>
            <a:pPr lvl="1"/>
            <a:r>
              <a:rPr lang="en-US" sz="7000" dirty="0"/>
              <a:t>Use the mechanism outlined in PECARNS. It’s an example, not a complete list.</a:t>
            </a:r>
          </a:p>
          <a:p>
            <a:pPr marL="36900" indent="0">
              <a:buNone/>
            </a:pPr>
            <a:r>
              <a:rPr lang="en-US" sz="7200" dirty="0"/>
              <a:t>3. The context:</a:t>
            </a:r>
            <a:endParaRPr lang="en-US" sz="7200" baseline="0" dirty="0"/>
          </a:p>
          <a:p>
            <a:pPr lvl="1"/>
            <a:r>
              <a:rPr lang="en-US" sz="7000" dirty="0"/>
              <a:t>Reliable parents. Parents can observe their child 4-6 hours at home.</a:t>
            </a:r>
          </a:p>
          <a:p>
            <a:pPr lvl="1"/>
            <a:r>
              <a:rPr lang="en-US" sz="7000" dirty="0"/>
              <a:t>Access to health care. Do they have a family doctor?</a:t>
            </a:r>
            <a:endParaRPr lang="en-US" sz="7000" baseline="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7200" baseline="0" dirty="0"/>
              <a:t>Ultimately, you’ll need a Gestalt approach that should include shared decision-making with parents.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7200" baseline="0" dirty="0"/>
              <a:t>Isolated LOC, headache, and even seizure not associated with intracranial abnormality.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7200" baseline="0" dirty="0"/>
              <a:t>CATCH2 increased sensitivity to 100% for neurosurgical intervention and 99.5% for any brain abnormality.</a:t>
            </a:r>
          </a:p>
          <a:p>
            <a:pPr marL="36900" indent="0">
              <a:buNone/>
            </a:pPr>
            <a:endParaRPr lang="en-US" baseline="0" dirty="0"/>
          </a:p>
          <a:p>
            <a:r>
              <a:rPr lang="en-US" sz="2400" dirty="0" err="1"/>
              <a:t>Shonfeld</a:t>
            </a:r>
            <a:r>
              <a:rPr lang="en-US" sz="2400" dirty="0"/>
              <a:t> et al., 2014 ,  </a:t>
            </a:r>
            <a:r>
              <a:rPr lang="en-US" sz="2400" dirty="0" err="1"/>
              <a:t>Lytte</a:t>
            </a:r>
            <a:r>
              <a:rPr lang="en-US" sz="2400" dirty="0"/>
              <a:t> et al., 2012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1DF43-1B08-919B-B687-3050E913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508"/>
            <a:ext cx="2366637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0E01-1E83-38EF-E515-4F4E9F01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PECARN or To CATCH2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5F86-BF28-A9AE-30B9-AA0589EE6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CA" dirty="0"/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99852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8DC1E-E9AD-845D-2BA1-8397BE34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609599"/>
            <a:ext cx="3320067" cy="5273675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CATCH 2</a:t>
            </a:r>
            <a:br>
              <a:rPr lang="en-CA" dirty="0"/>
            </a:br>
            <a:r>
              <a:rPr lang="en-CA" dirty="0"/>
              <a:t>vs</a:t>
            </a:r>
            <a:br>
              <a:rPr lang="en-CA" dirty="0"/>
            </a:br>
            <a:r>
              <a:rPr lang="en-CA" dirty="0"/>
              <a:t>PECARNS</a:t>
            </a:r>
          </a:p>
        </p:txBody>
      </p:sp>
      <p:sp useBgFill="1">
        <p:nvSpPr>
          <p:cNvPr id="14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AA8576-59CF-54AE-3A2F-8DFCAF153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07924"/>
              </p:ext>
            </p:extLst>
          </p:nvPr>
        </p:nvGraphicFramePr>
        <p:xfrm>
          <a:off x="4083806" y="1583510"/>
          <a:ext cx="8108193" cy="369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F55B46-EB50-3BF9-1EEF-DC358644CF75}"/>
              </a:ext>
            </a:extLst>
          </p:cNvPr>
          <p:cNvSpPr txBox="1"/>
          <p:nvPr/>
        </p:nvSpPr>
        <p:spPr>
          <a:xfrm>
            <a:off x="150018" y="6406490"/>
            <a:ext cx="13565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r>
              <a:rPr lang="en-CA" dirty="0" err="1"/>
              <a:t>elman</a:t>
            </a:r>
            <a:r>
              <a:rPr lang="en-CA" dirty="0"/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424588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7581900" y="5541964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CA" altLang="en-US" sz="1050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"/>
            <a:ext cx="11277600" cy="1066800"/>
          </a:xfrm>
          <a:noFill/>
        </p:spPr>
        <p:txBody>
          <a:bodyPr/>
          <a:lstStyle/>
          <a:p>
            <a:r>
              <a:rPr lang="en-CA" altLang="en-US" dirty="0">
                <a:solidFill>
                  <a:schemeClr val="tx1"/>
                </a:solidFill>
              </a:rPr>
              <a:t>PECARN: Do not need CT</a:t>
            </a:r>
            <a:endParaRPr lang="en-CA" altLang="en-US" sz="1500" dirty="0">
              <a:solidFill>
                <a:schemeClr val="tx1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1683"/>
            <a:ext cx="11734800" cy="5334000"/>
          </a:xfrm>
        </p:spPr>
        <p:txBody>
          <a:bodyPr>
            <a:normAutofit fontScale="55000" lnSpcReduction="20000"/>
          </a:bodyPr>
          <a:lstStyle/>
          <a:p>
            <a:pPr marL="342900" lvl="1" indent="0">
              <a:lnSpc>
                <a:spcPct val="120000"/>
              </a:lnSpc>
              <a:buNone/>
              <a:defRPr/>
            </a:pPr>
            <a:r>
              <a:rPr lang="en-US" altLang="en-US" sz="4400" b="1" dirty="0"/>
              <a:t>Children &lt;2 years</a:t>
            </a:r>
            <a:r>
              <a:rPr lang="en-US" altLang="en-US" sz="4400" dirty="0"/>
              <a:t>: </a:t>
            </a:r>
            <a:r>
              <a:rPr lang="en-US" altLang="en-US" sz="4400" dirty="0">
                <a:solidFill>
                  <a:schemeClr val="tx1"/>
                </a:solidFill>
              </a:rPr>
              <a:t>normal mental status, no scalp hematoma except frontal, no LOC  or LOC&lt;5 s, non-severe injury mechanism, no palpable skull fracture, &amp; acting normally according to the parents</a:t>
            </a:r>
          </a:p>
          <a:p>
            <a:pPr marL="342900" lvl="1" indent="0">
              <a:lnSpc>
                <a:spcPct val="120000"/>
              </a:lnSpc>
              <a:buNone/>
              <a:defRPr/>
            </a:pPr>
            <a:endParaRPr lang="en-US" altLang="en-US" sz="4400" dirty="0"/>
          </a:p>
          <a:p>
            <a:pPr marL="342900" lvl="1" indent="0">
              <a:lnSpc>
                <a:spcPct val="120000"/>
              </a:lnSpc>
              <a:buNone/>
              <a:defRPr/>
            </a:pPr>
            <a:r>
              <a:rPr lang="en-US" altLang="en-US" sz="4400" b="1" dirty="0"/>
              <a:t>Children = or  &gt;2 years and older</a:t>
            </a:r>
            <a:r>
              <a:rPr lang="en-US" altLang="en-US" sz="4400" dirty="0"/>
              <a:t>: normal mental status, no LOC , no vomiting, non-severe injury mechanism, no signs of basilar skull fracture no severe headache</a:t>
            </a:r>
          </a:p>
          <a:p>
            <a:pPr marL="342900" lvl="1" indent="0">
              <a:lnSpc>
                <a:spcPct val="120000"/>
              </a:lnSpc>
              <a:buNone/>
              <a:defRPr/>
            </a:pPr>
            <a:r>
              <a:rPr lang="en-US" altLang="en-US" sz="4400" dirty="0"/>
              <a:t> </a:t>
            </a:r>
          </a:p>
          <a:p>
            <a:pPr marL="342900" lvl="1" indent="0">
              <a:buNone/>
              <a:defRPr/>
            </a:pPr>
            <a:r>
              <a:rPr lang="en-US" altLang="en-US" sz="4400" dirty="0"/>
              <a:t>Neither rule missed neurosurgery in validation populations.</a:t>
            </a:r>
          </a:p>
          <a:p>
            <a:pPr marL="0" indent="0" algn="ctr">
              <a:buNone/>
              <a:defRPr/>
            </a:pPr>
            <a:endParaRPr lang="en-US" altLang="en-US" sz="3800" dirty="0"/>
          </a:p>
          <a:p>
            <a:pPr marL="0" indent="0" algn="ctr">
              <a:buNone/>
              <a:defRPr/>
            </a:pPr>
            <a:r>
              <a:rPr lang="en-US" altLang="en-US" sz="3800" dirty="0"/>
              <a:t>42 412 , CT scans on 14 969 (35.3%);  TBI in 376 (0.9%), Neurosurgery  in 60 (0.1%) </a:t>
            </a:r>
          </a:p>
          <a:p>
            <a:pPr marL="0" indent="0" algn="r">
              <a:buNone/>
              <a:defRPr/>
            </a:pPr>
            <a:r>
              <a:rPr lang="en-US" altLang="en-US" sz="3800" dirty="0">
                <a:solidFill>
                  <a:schemeClr val="tx1"/>
                </a:solidFill>
              </a:rPr>
              <a:t>Lancet. 2009;374:1160–70</a:t>
            </a:r>
          </a:p>
          <a:p>
            <a:pPr marL="342900" lvl="1" indent="0">
              <a:buNone/>
              <a:defRPr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10630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9E5E-5E14-027D-86D1-0158828F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CA"/>
              <a:t>To Discharge </a:t>
            </a:r>
            <a:endParaRPr lang="en-CA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BA88E7C-D532-E96C-AEFB-FE17B81F2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98380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2190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3DD1-6ED4-679B-A39B-EA125563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Concussion Syndrome?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535C-8C5B-BDB1-F844-06F20CCF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as:</a:t>
            </a:r>
          </a:p>
          <a:p>
            <a:pPr lvl="1"/>
            <a:r>
              <a:rPr lang="en-US" dirty="0"/>
              <a:t>trauma-induced brain dysfunction without demonstrable structural injury on standard neuroimaging.</a:t>
            </a:r>
          </a:p>
          <a:p>
            <a:pPr lvl="1"/>
            <a:r>
              <a:rPr lang="en-US" dirty="0"/>
              <a:t>describes a symptom complex that includes headache, dizziness, neuropsychiatric symptoms, and cognitive impairment.</a:t>
            </a:r>
          </a:p>
          <a:p>
            <a:r>
              <a:rPr lang="en-US" dirty="0"/>
              <a:t>SYMPTOMS are vague.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6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106D-63BF-AC53-49AA-DB54B3D2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" y="224830"/>
            <a:ext cx="9989661" cy="707858"/>
          </a:xfrm>
        </p:spPr>
        <p:txBody>
          <a:bodyPr>
            <a:normAutofit fontScale="90000"/>
          </a:bodyPr>
          <a:lstStyle/>
          <a:p>
            <a:r>
              <a:rPr lang="en-CA" dirty="0"/>
              <a:t>VOMS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5418B-965A-2773-725B-F1729B88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50" y="909564"/>
            <a:ext cx="9999123" cy="5038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B2AAA-EEED-A870-68CC-497B76D23B82}"/>
              </a:ext>
            </a:extLst>
          </p:cNvPr>
          <p:cNvSpPr txBox="1"/>
          <p:nvPr/>
        </p:nvSpPr>
        <p:spPr>
          <a:xfrm>
            <a:off x="1270050" y="6051072"/>
            <a:ext cx="17771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 err="1"/>
              <a:t>Mucha</a:t>
            </a:r>
            <a:r>
              <a:rPr lang="en-CA" sz="1000" dirty="0"/>
              <a:t> et al.., 2014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8BB61-7F08-0FC2-1542-2E3EBD51783F}"/>
              </a:ext>
            </a:extLst>
          </p:cNvPr>
          <p:cNvSpPr txBox="1"/>
          <p:nvPr/>
        </p:nvSpPr>
        <p:spPr>
          <a:xfrm>
            <a:off x="6925516" y="382531"/>
            <a:ext cx="633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Criterion 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626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1510-41AA-8A0C-2924-D5C24FDE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29" y="82117"/>
            <a:ext cx="8612342" cy="457201"/>
          </a:xfrm>
        </p:spPr>
        <p:txBody>
          <a:bodyPr>
            <a:normAutofit fontScale="90000"/>
          </a:bodyPr>
          <a:lstStyle/>
          <a:p>
            <a:r>
              <a:rPr lang="en-US" dirty="0"/>
              <a:t>VOMS scoring.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5525-39BC-4688-3C8F-3E24199C0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067DC-6378-DBFF-32D2-9650A6E53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7" y="665897"/>
            <a:ext cx="10591268" cy="59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3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540" y="150266"/>
            <a:ext cx="10515600" cy="440093"/>
          </a:xfrm>
        </p:spPr>
        <p:txBody>
          <a:bodyPr>
            <a:noAutofit/>
          </a:bodyPr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5 P    Score Calculator </a:t>
            </a:r>
            <a:endParaRPr lang="en-CA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399845"/>
              </p:ext>
            </p:extLst>
          </p:nvPr>
        </p:nvGraphicFramePr>
        <p:xfrm>
          <a:off x="314960" y="853441"/>
          <a:ext cx="11795761" cy="548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57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Age of patient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5 to &lt;8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8 to &lt;13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13 to &lt;18 years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Sex of patient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Female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Does the patient have a headache?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Does the patient have sensitivity to noise?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Is the patient more fatigued?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On the BESS Tandem stance balance testing, how many errors did the patient have in 20 seconds?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0-3 errors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4 or more errors, or could not complete the balance testing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Did the patient answer questions more slowly than normal as compared to before the injury?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How long did the patient’s previous concussion last?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No previous concussion or recovery in less than 1 week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Recovery took 1 week or longer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Does the patient have a history of migraines?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959" y="6335048"/>
            <a:ext cx="11795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Online score calculator:    </a:t>
            </a:r>
            <a:r>
              <a:rPr lang="en-CA" u="sng" dirty="0">
                <a:hlinkClick r:id="rId3"/>
              </a:rPr>
              <a:t>http://www.5pconcussion.com/en/</a:t>
            </a:r>
            <a:r>
              <a:rPr lang="en-CA" dirty="0">
                <a:hlinkClick r:id="rId3"/>
              </a:rPr>
              <a:t>scorecalculator</a:t>
            </a:r>
            <a:r>
              <a:rPr lang="en-CA" dirty="0"/>
              <a:t>                                     </a:t>
            </a:r>
            <a:r>
              <a:rPr lang="en-CA" dirty="0" err="1"/>
              <a:t>Zemek</a:t>
            </a:r>
            <a:r>
              <a:rPr lang="en-CA" dirty="0"/>
              <a:t> et al., 2016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8909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3A79-D912-89C9-84ED-55647D80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B9FE-86FC-0660-2BE9-27EF4079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Relevant relationships with commercial entities: </a:t>
            </a:r>
          </a:p>
          <a:p>
            <a:pPr marL="0" indent="0">
              <a:buNone/>
            </a:pPr>
            <a:r>
              <a:rPr lang="en-CA" dirty="0"/>
              <a:t>	None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Potential for conflicts of interest within this presentation: </a:t>
            </a:r>
          </a:p>
          <a:p>
            <a:pPr marL="0" indent="0">
              <a:buNone/>
            </a:pPr>
            <a:r>
              <a:rPr lang="en-CA" dirty="0"/>
              <a:t>	None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Steps taken to review and mitigate potential bias: </a:t>
            </a:r>
          </a:p>
          <a:p>
            <a:pPr marL="0" indent="0">
              <a:buNone/>
            </a:pPr>
            <a:r>
              <a:rPr lang="en-CA" dirty="0"/>
              <a:t>	N/A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4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46" y="421515"/>
            <a:ext cx="10515600" cy="38265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Referral Recommendation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1" y="1216325"/>
            <a:ext cx="11164019" cy="4960638"/>
          </a:xfrm>
        </p:spPr>
        <p:txBody>
          <a:bodyPr/>
          <a:lstStyle/>
          <a:p>
            <a:pPr marL="0" lvl="0" indent="0">
              <a:buNone/>
            </a:pPr>
            <a:r>
              <a:rPr lang="en-CA" dirty="0"/>
              <a:t>     Screen completed </a:t>
            </a:r>
          </a:p>
          <a:p>
            <a:pPr marL="0" lvl="0" indent="0">
              <a:buNone/>
            </a:pPr>
            <a:r>
              <a:rPr lang="en-CA" dirty="0"/>
              <a:t> 	</a:t>
            </a:r>
            <a:r>
              <a:rPr lang="en-CA" u="sng" dirty="0"/>
              <a:t>&lt;</a:t>
            </a:r>
            <a:r>
              <a:rPr lang="en-CA" dirty="0"/>
              <a:t>48 hours from concussion injury           &gt;48 hours from injury</a:t>
            </a:r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0" lvl="0" indent="0">
              <a:buNone/>
            </a:pPr>
            <a:endParaRPr lang="en-CA" dirty="0"/>
          </a:p>
          <a:p>
            <a:pPr lvl="0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26964" y="1903400"/>
            <a:ext cx="240252" cy="206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058685" y="1877831"/>
            <a:ext cx="248877" cy="189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46646" y="2321995"/>
          <a:ext cx="10321044" cy="25476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0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Score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Level of risk for prolonged symptoms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Referral Recommendations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0-3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Low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0-3 follow up with primary care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4-8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Medium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4-7 may consider referral for specialized care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7-8 immediate referral for specialized care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9-12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High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9-12  </a:t>
                      </a:r>
                      <a:r>
                        <a:rPr lang="en-CA" sz="2000" dirty="0">
                          <a:effectLst/>
                        </a:rPr>
                        <a:t>immediate referral to specialized care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8573" y="5157640"/>
            <a:ext cx="1150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Clinical risk scores </a:t>
            </a:r>
            <a:r>
              <a:rPr lang="en-CA" sz="2400" b="1" dirty="0"/>
              <a:t>are not an eligibly requirement for the early concussion</a:t>
            </a:r>
            <a:r>
              <a:rPr lang="en-CA" sz="2400" dirty="0"/>
              <a:t> care program. </a:t>
            </a:r>
          </a:p>
          <a:p>
            <a:endParaRPr lang="en-CA" sz="2400" dirty="0"/>
          </a:p>
          <a:p>
            <a:r>
              <a:rPr lang="en-CA" sz="2400" dirty="0"/>
              <a:t>A referral can be made for score &lt;4 if the referring physician feels it is needed based on their clinical judgement or if there are any additional modifiers present</a:t>
            </a:r>
          </a:p>
        </p:txBody>
      </p:sp>
    </p:spTree>
    <p:extLst>
      <p:ext uri="{BB962C8B-B14F-4D97-AF65-F5344CB8AC3E}">
        <p14:creationId xmlns:p14="http://schemas.microsoft.com/office/powerpoint/2010/main" val="267547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B1E6-87AF-69D8-C48C-AB896E9B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CA" dirty="0"/>
              <a:t>Discharge</a:t>
            </a:r>
            <a:br>
              <a:rPr lang="en-CA" dirty="0"/>
            </a:br>
            <a:r>
              <a:rPr lang="en-CA" dirty="0"/>
              <a:t>Orders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131F7AF-39BD-0F5E-20A0-07C6C0E0E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97227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305FFA-FB3A-AD79-ADEB-D1B292F4612B}"/>
              </a:ext>
            </a:extLst>
          </p:cNvPr>
          <p:cNvSpPr txBox="1"/>
          <p:nvPr/>
        </p:nvSpPr>
        <p:spPr>
          <a:xfrm>
            <a:off x="0" y="6184493"/>
            <a:ext cx="1183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Thomas et al., 2015</a:t>
            </a:r>
          </a:p>
        </p:txBody>
      </p:sp>
    </p:spTree>
    <p:extLst>
      <p:ext uri="{BB962C8B-B14F-4D97-AF65-F5344CB8AC3E}">
        <p14:creationId xmlns:p14="http://schemas.microsoft.com/office/powerpoint/2010/main" val="53343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F440-056E-D416-D963-A020640B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07" y="0"/>
            <a:ext cx="10353762" cy="1257300"/>
          </a:xfrm>
        </p:spPr>
        <p:txBody>
          <a:bodyPr/>
          <a:lstStyle/>
          <a:p>
            <a:r>
              <a:rPr lang="en-CA" dirty="0"/>
              <a:t>Return to School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41A64-B591-884F-8736-9A864601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13" y="939800"/>
            <a:ext cx="7325648" cy="529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E3428C-E62B-A644-985A-107F88954147}"/>
              </a:ext>
            </a:extLst>
          </p:cNvPr>
          <p:cNvSpPr txBox="1"/>
          <p:nvPr/>
        </p:nvSpPr>
        <p:spPr>
          <a:xfrm>
            <a:off x="1254039" y="6238504"/>
            <a:ext cx="922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Adapted from: </a:t>
            </a:r>
            <a:r>
              <a:rPr lang="en-CA" sz="120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Patricios</a:t>
            </a:r>
            <a:r>
              <a:rPr lang="en-CA" sz="12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et al. (2023). Consensus statement on concussion in sport: the 6th International Conference on Concussion in Sport–Amsterdam, October 2022. </a:t>
            </a:r>
            <a:r>
              <a:rPr lang="en-CA" sz="1200" i="1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British Journal of Sports Medicine</a:t>
            </a:r>
            <a:r>
              <a:rPr lang="en-CA" sz="12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,57,695-711.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60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A163-2FA5-3F02-C3EE-7E060758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11" y="371856"/>
            <a:ext cx="10353762" cy="1257300"/>
          </a:xfrm>
        </p:spPr>
        <p:txBody>
          <a:bodyPr/>
          <a:lstStyle/>
          <a:p>
            <a:r>
              <a:rPr lang="en-CA" dirty="0"/>
              <a:t>Return to Sports Strategy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C30C2-2965-AD4E-B002-169DCEEAE796}"/>
              </a:ext>
            </a:extLst>
          </p:cNvPr>
          <p:cNvGrpSpPr/>
          <p:nvPr/>
        </p:nvGrpSpPr>
        <p:grpSpPr>
          <a:xfrm>
            <a:off x="2302492" y="1307935"/>
            <a:ext cx="5656615" cy="5361708"/>
            <a:chOff x="351292" y="1475344"/>
            <a:chExt cx="5867400" cy="5867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767650-8C5D-9141-B12B-D3A625BB7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"/>
            <a:stretch/>
          </p:blipFill>
          <p:spPr>
            <a:xfrm>
              <a:off x="351292" y="1475344"/>
              <a:ext cx="5867400" cy="3479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FBADEA-1F23-D045-8008-2855E043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292" y="4955144"/>
              <a:ext cx="5867400" cy="2387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100BF1-47AB-8644-B0F2-D9462E393BD4}"/>
              </a:ext>
            </a:extLst>
          </p:cNvPr>
          <p:cNvSpPr txBox="1"/>
          <p:nvPr/>
        </p:nvSpPr>
        <p:spPr>
          <a:xfrm>
            <a:off x="8061238" y="5578732"/>
            <a:ext cx="3965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Adapted from: </a:t>
            </a:r>
            <a:r>
              <a:rPr lang="en-CA" sz="120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Patricios</a:t>
            </a:r>
            <a:r>
              <a:rPr lang="en-CA" sz="12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et al. (2023). Consensus statement on concussion in sport: the 6th International Conference on Concussion in Sport–Amsterdam, October 2022. </a:t>
            </a:r>
            <a:r>
              <a:rPr lang="en-CA" sz="1200" i="1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British Journal of Sports Medicine</a:t>
            </a:r>
            <a:r>
              <a:rPr lang="en-CA" sz="12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,57,695-711.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6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DB2A-1806-8763-19D6-1A1FDBAB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C4D4-D036-5C0B-7BFF-F635075EF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CA" sz="2500" dirty="0"/>
              <a:t>Silverberg, N. D., Iverson, G. L., Group, A. B. I. S. I., Cogan, A., Dams-O-Connor, K., Delmonico, R., ... &amp; </a:t>
            </a:r>
            <a:r>
              <a:rPr lang="en-CA" sz="2500" dirty="0" err="1"/>
              <a:t>Zemek</a:t>
            </a:r>
            <a:r>
              <a:rPr lang="en-CA" sz="2500" dirty="0"/>
              <a:t>, R. (2023). The American Congress of rehabilitation medicine diagnostic criteria for mild traumatic brain injury. </a:t>
            </a:r>
            <a:r>
              <a:rPr lang="en-CA" sz="2500" i="1" dirty="0"/>
              <a:t>Archives of physical medicine and rehabilitation</a:t>
            </a:r>
            <a:r>
              <a:rPr lang="en-CA" sz="2500" dirty="0"/>
              <a:t>, </a:t>
            </a:r>
            <a:r>
              <a:rPr lang="en-CA" sz="2500" i="1" dirty="0"/>
              <a:t>104</a:t>
            </a:r>
            <a:r>
              <a:rPr lang="en-CA" sz="2500" dirty="0"/>
              <a:t>(8), 1343-1355.</a:t>
            </a:r>
            <a:endParaRPr lang="en-US" sz="2800" dirty="0"/>
          </a:p>
          <a:p>
            <a:r>
              <a:rPr lang="en-US" sz="2800" dirty="0" err="1"/>
              <a:t>Schonfeld</a:t>
            </a:r>
            <a:r>
              <a:rPr lang="en-US" sz="2800" dirty="0"/>
              <a:t>, D., </a:t>
            </a:r>
            <a:r>
              <a:rPr lang="en-US" sz="2800" dirty="0" err="1"/>
              <a:t>Bressan</a:t>
            </a:r>
            <a:r>
              <a:rPr lang="en-US" sz="2800" dirty="0"/>
              <a:t>, S., Da </a:t>
            </a:r>
            <a:r>
              <a:rPr lang="en-US" sz="2800" dirty="0" err="1"/>
              <a:t>Dalt</a:t>
            </a:r>
            <a:r>
              <a:rPr lang="en-US" sz="2800" dirty="0"/>
              <a:t>, L., </a:t>
            </a:r>
            <a:r>
              <a:rPr lang="en-US" sz="2800" dirty="0" err="1"/>
              <a:t>Henien</a:t>
            </a:r>
            <a:r>
              <a:rPr lang="en-US" sz="2800" dirty="0"/>
              <a:t>, M. N., </a:t>
            </a:r>
            <a:r>
              <a:rPr lang="en-US" sz="2800" dirty="0" err="1"/>
              <a:t>Winnett</a:t>
            </a:r>
            <a:r>
              <a:rPr lang="en-US" sz="2800" dirty="0"/>
              <a:t>, J. A., &amp; </a:t>
            </a:r>
            <a:r>
              <a:rPr lang="en-US" sz="2800" dirty="0" err="1"/>
              <a:t>Nigrovic</a:t>
            </a:r>
            <a:r>
              <a:rPr lang="en-US" sz="2800" dirty="0"/>
              <a:t>, L. E. (2014). Pediatric Emergency Care Applied Research Network head injury clinical prediction rules are reliable in practice. Archives of disease in childhood, 99(5), 427-431.</a:t>
            </a:r>
          </a:p>
          <a:p>
            <a:r>
              <a:rPr lang="en-US" sz="2800" dirty="0" err="1"/>
              <a:t>Lyttle</a:t>
            </a:r>
            <a:r>
              <a:rPr lang="en-US" sz="2800" dirty="0"/>
              <a:t>, M. D., Crowe, L., Oakley, E., Dunning, J., &amp; </a:t>
            </a:r>
            <a:r>
              <a:rPr lang="en-US" sz="2800" dirty="0" err="1"/>
              <a:t>Babl</a:t>
            </a:r>
            <a:r>
              <a:rPr lang="en-US" sz="2800" dirty="0"/>
              <a:t>, F. E. (2012). Comparing CATCH, CHALICE and PECARN clinical decision rules for </a:t>
            </a:r>
            <a:r>
              <a:rPr lang="en-US" sz="2800" dirty="0" err="1"/>
              <a:t>paediatric</a:t>
            </a:r>
            <a:r>
              <a:rPr lang="en-US" sz="2800" dirty="0"/>
              <a:t> head injuries. </a:t>
            </a:r>
            <a:r>
              <a:rPr lang="en-US" sz="2800" i="1" dirty="0"/>
              <a:t>Emergency Medicine Journal</a:t>
            </a:r>
            <a:r>
              <a:rPr lang="en-US" sz="2800" dirty="0"/>
              <a:t>, </a:t>
            </a:r>
            <a:r>
              <a:rPr lang="en-US" sz="2800" i="1" dirty="0"/>
              <a:t>29</a:t>
            </a:r>
            <a:r>
              <a:rPr lang="en-US" sz="2800" dirty="0"/>
              <a:t>(10), 785-794</a:t>
            </a:r>
          </a:p>
          <a:p>
            <a:r>
              <a:rPr lang="en-US" sz="2800" dirty="0">
                <a:effectLst/>
              </a:rPr>
              <a:t>Helman, A. (2022, Oct 6). </a:t>
            </a:r>
            <a:r>
              <a:rPr lang="en-US" sz="2800" i="1" dirty="0">
                <a:effectLst/>
              </a:rPr>
              <a:t>Pediatric minor head injury and concussion</a:t>
            </a:r>
            <a:r>
              <a:rPr lang="en-US" sz="2800" dirty="0">
                <a:effectLst/>
              </a:rPr>
              <a:t>. Emergency Medicine Cases. https://emergencymedicinecases.com/pediatric-minor-head-injury-concussion/ </a:t>
            </a:r>
          </a:p>
          <a:p>
            <a:r>
              <a:rPr lang="en-CA" sz="2800" dirty="0" err="1"/>
              <a:t>Mucha</a:t>
            </a:r>
            <a:r>
              <a:rPr lang="en-CA" sz="2800" dirty="0"/>
              <a:t>, A., Collins, M. W., </a:t>
            </a:r>
            <a:r>
              <a:rPr lang="en-CA" sz="2800" dirty="0" err="1"/>
              <a:t>Elbin</a:t>
            </a:r>
            <a:r>
              <a:rPr lang="en-CA" sz="2800" dirty="0"/>
              <a:t>, R. J., Furman, J. M., Troutman-</a:t>
            </a:r>
            <a:r>
              <a:rPr lang="en-CA" sz="2800" dirty="0" err="1"/>
              <a:t>Enseki</a:t>
            </a:r>
            <a:r>
              <a:rPr lang="en-CA" sz="2800" dirty="0"/>
              <a:t>, C., DeWolf, R. M., ... &amp; </a:t>
            </a:r>
            <a:r>
              <a:rPr lang="en-CA" sz="2800" dirty="0" err="1"/>
              <a:t>Kontos</a:t>
            </a:r>
            <a:r>
              <a:rPr lang="en-CA" sz="2800" dirty="0"/>
              <a:t>, A. P. (2014). A brief vestibular/ocular motor screening (VOMS) assessment to evaluate concussions: preliminary findings. </a:t>
            </a:r>
            <a:r>
              <a:rPr lang="en-CA" sz="2800" i="1" dirty="0"/>
              <a:t>The American journal of sports medicine</a:t>
            </a:r>
            <a:r>
              <a:rPr lang="en-CA" sz="2800" dirty="0"/>
              <a:t>, </a:t>
            </a:r>
            <a:r>
              <a:rPr lang="en-CA" sz="2800" i="1" dirty="0"/>
              <a:t>42</a:t>
            </a:r>
            <a:r>
              <a:rPr lang="en-CA" sz="2800" dirty="0"/>
              <a:t>(10), 2479-2486.</a:t>
            </a:r>
            <a:endParaRPr lang="en-US" sz="2800" dirty="0">
              <a:effectLst/>
            </a:endParaRPr>
          </a:p>
          <a:p>
            <a:r>
              <a:rPr lang="en-CA" sz="2800" dirty="0" err="1"/>
              <a:t>Zemek</a:t>
            </a:r>
            <a:r>
              <a:rPr lang="en-CA" sz="2800" dirty="0"/>
              <a:t>, R., Barrowman, N., Freedman, S. B., Gravel, J., Gagnon, I., McGahern, C., ... &amp; Pediatric Emergency Research Canada (PERC) Concussion Team. (2016). Clinical risk score for persistent</a:t>
            </a:r>
          </a:p>
          <a:p>
            <a:r>
              <a:rPr lang="en-US" sz="2800" dirty="0"/>
              <a:t>Thomas, D. G., Apps, J. N., Hoffmann, R. G., McCrea, M., &amp; </a:t>
            </a:r>
            <a:r>
              <a:rPr lang="en-US" sz="2800" dirty="0" err="1"/>
              <a:t>Hammeke</a:t>
            </a:r>
            <a:r>
              <a:rPr lang="en-US" sz="2800" dirty="0"/>
              <a:t>, T. (2015). Benefits of strict rest after acute concussion: a randomized controlled trial. </a:t>
            </a:r>
            <a:r>
              <a:rPr lang="en-US" sz="2800" i="1" dirty="0"/>
              <a:t>Pediatrics</a:t>
            </a:r>
            <a:r>
              <a:rPr lang="en-US" sz="2800" dirty="0"/>
              <a:t>, </a:t>
            </a:r>
            <a:r>
              <a:rPr lang="en-US" sz="2800" i="1" dirty="0"/>
              <a:t>135</a:t>
            </a:r>
            <a:r>
              <a:rPr lang="en-US" sz="2800" dirty="0"/>
              <a:t>(2), 213-223.</a:t>
            </a:r>
          </a:p>
          <a:p>
            <a:r>
              <a:rPr lang="en-CA" sz="2800" dirty="0" err="1"/>
              <a:t>Patricios</a:t>
            </a:r>
            <a:r>
              <a:rPr lang="en-CA" sz="2800" dirty="0"/>
              <a:t>, J., Schneider, K., Dvorak, J., Ahmed, o.,</a:t>
            </a:r>
            <a:r>
              <a:rPr lang="en-CA" sz="2800" dirty="0" err="1"/>
              <a:t>Blauwet</a:t>
            </a:r>
            <a:r>
              <a:rPr lang="en-CA" sz="2800" dirty="0"/>
              <a:t>, C., Cantu, R., ... &amp; </a:t>
            </a:r>
            <a:r>
              <a:rPr lang="en-CA" sz="2800" dirty="0" err="1"/>
              <a:t>Meeumisse</a:t>
            </a:r>
            <a:r>
              <a:rPr lang="en-CA" sz="2800" dirty="0"/>
              <a:t>, W. (2023). Consensus statement on concussion in sport: the 6th International Conference on Concussion in Sport–Amsterdam, October 2022. </a:t>
            </a:r>
            <a:r>
              <a:rPr lang="en-CA" sz="2800" i="1" dirty="0"/>
              <a:t>British Journal of Sports Medicine</a:t>
            </a:r>
            <a:r>
              <a:rPr lang="en-CA" sz="2800" dirty="0"/>
              <a:t>,57,695-711.</a:t>
            </a:r>
          </a:p>
          <a:p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81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C595-C508-3C49-729B-0BF88554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975A-5FF1-B0D1-D0F7-0DF87CC9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39" y="2208972"/>
            <a:ext cx="10353762" cy="37147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Sincere gratitude and appreciation to the following individuals for their invaluable contributions in creating these slides: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Savithiri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Ratnapalan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Dr. Alice Kam</a:t>
            </a:r>
          </a:p>
          <a:p>
            <a:pPr marL="36900" indent="0">
              <a:lnSpc>
                <a:spcPct val="120000"/>
              </a:lnSpc>
              <a:buNone/>
            </a:pP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Thank you all for your expertise, support, and guidance throughout the development of this presentation!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597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CBA3-ACD1-30CA-6775-F058F077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3DB9-B8C5-5F5E-455D-027C1925D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Setting ED</a:t>
            </a:r>
          </a:p>
          <a:p>
            <a:r>
              <a:rPr lang="en-CA" dirty="0"/>
              <a:t>Worried mother with a 10-year-old girl at for head injury.</a:t>
            </a:r>
          </a:p>
          <a:p>
            <a:r>
              <a:rPr lang="en-CA" dirty="0"/>
              <a:t>While riding her scooter with her family she hit a bump flew over and hit her head.</a:t>
            </a:r>
          </a:p>
          <a:p>
            <a:r>
              <a:rPr lang="en-CA" dirty="0"/>
              <a:t>She now complains of a bump on her forehead. 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9C0AD-0EA3-7D3E-05EB-EFA17143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504" y="101876"/>
            <a:ext cx="4545496" cy="22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F0BD-D5A3-6131-B724-40A36CD3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you want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91A2-8282-C851-C72F-7BA993B7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CA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3153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7B54-3D29-6098-27A2-0856C0BA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5D09-8DFE-B250-4BF5-A425EB70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1" cy="3990975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/>
              <a:t>14yo F with no significant past medical </a:t>
            </a:r>
            <a:r>
              <a:rPr lang="en-US" dirty="0" err="1"/>
              <a:t>hx</a:t>
            </a:r>
            <a:r>
              <a:rPr lang="en-US" dirty="0"/>
              <a:t>.</a:t>
            </a:r>
          </a:p>
          <a:p>
            <a:r>
              <a:rPr lang="en-US" dirty="0"/>
              <a:t>Stable vitals; GCS 15</a:t>
            </a:r>
          </a:p>
          <a:p>
            <a:r>
              <a:rPr lang="en-US" dirty="0"/>
              <a:t>HPI: 5 hours ago, hit the front of her head while scootering by breaking too hard.</a:t>
            </a:r>
          </a:p>
          <a:p>
            <a:pPr lvl="1"/>
            <a:r>
              <a:rPr lang="en-US" dirty="0"/>
              <a:t>She was not wearing a helmet.</a:t>
            </a:r>
          </a:p>
          <a:p>
            <a:pPr lvl="1"/>
            <a:r>
              <a:rPr lang="en-US" dirty="0"/>
              <a:t>NO change in GCS immediately after, no PTA.</a:t>
            </a:r>
          </a:p>
          <a:p>
            <a:pPr lvl="1"/>
            <a:r>
              <a:rPr lang="en-US" dirty="0"/>
              <a:t>She had vomited 4 times.</a:t>
            </a:r>
          </a:p>
          <a:p>
            <a:r>
              <a:rPr lang="en-US" dirty="0" err="1"/>
              <a:t>Phx</a:t>
            </a:r>
            <a:r>
              <a:rPr lang="en-US" dirty="0"/>
              <a:t>: Not irritable on examination and actively playing. O&amp;A x3</a:t>
            </a:r>
          </a:p>
          <a:p>
            <a:pPr lvl="1"/>
            <a:r>
              <a:rPr lang="en-US" dirty="0"/>
              <a:t>Minor hematoma and abrasion at the forehead and chin</a:t>
            </a:r>
          </a:p>
          <a:p>
            <a:pPr lvl="1"/>
            <a:r>
              <a:rPr lang="en-US" dirty="0"/>
              <a:t>PERRLA, Full visual field, speech at baseline, </a:t>
            </a:r>
          </a:p>
          <a:p>
            <a:pPr lvl="1"/>
            <a:r>
              <a:rPr lang="en-US" dirty="0"/>
              <a:t>No signs of basal skull fracture, no hemotympanum, no CSF otorrhea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99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effectLst/>
                <a:latin typeface="Arial" panose="020B0604020202020204" pitchFamily="34" charset="0"/>
              </a:rPr>
              <a:t>Minor head injury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</a:rPr>
              <a:t>Minor head injury is defined as injury within the past 24 hours</a:t>
            </a:r>
            <a:br>
              <a:rPr lang="en-US" sz="2000" dirty="0"/>
            </a:br>
            <a:endParaRPr lang="en-US" sz="2000" dirty="0"/>
          </a:p>
          <a:p>
            <a:pPr marL="36900" lv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</a:rPr>
              <a:t>with one of the following:</a:t>
            </a:r>
            <a:br>
              <a:rPr lang="en-US" sz="2000" dirty="0"/>
            </a:br>
            <a:r>
              <a:rPr lang="en-US" sz="2000" dirty="0">
                <a:effectLst/>
                <a:latin typeface="Courier New" panose="02070309020205020404" pitchFamily="49" charset="0"/>
              </a:rPr>
              <a:t>• </a:t>
            </a:r>
            <a:r>
              <a:rPr lang="en-US" sz="2000" dirty="0">
                <a:effectLst/>
                <a:latin typeface="Arial" panose="020B0604020202020204" pitchFamily="34" charset="0"/>
              </a:rPr>
              <a:t>Witnessed loss of consciousness</a:t>
            </a:r>
            <a:br>
              <a:rPr lang="en-US" sz="2000" dirty="0"/>
            </a:br>
            <a:r>
              <a:rPr lang="en-US" sz="2000" dirty="0">
                <a:effectLst/>
                <a:latin typeface="Courier New" panose="02070309020205020404" pitchFamily="49" charset="0"/>
              </a:rPr>
              <a:t>• </a:t>
            </a:r>
            <a:r>
              <a:rPr lang="en-US" sz="2000" dirty="0">
                <a:effectLst/>
                <a:latin typeface="Arial" panose="020B0604020202020204" pitchFamily="34" charset="0"/>
              </a:rPr>
              <a:t>Definite amnesia</a:t>
            </a:r>
            <a:br>
              <a:rPr lang="en-US" sz="2000" dirty="0"/>
            </a:br>
            <a:r>
              <a:rPr lang="en-US" sz="2000" dirty="0">
                <a:effectLst/>
                <a:latin typeface="Courier New" panose="02070309020205020404" pitchFamily="49" charset="0"/>
              </a:rPr>
              <a:t>• </a:t>
            </a:r>
            <a:r>
              <a:rPr lang="en-US" sz="2000" dirty="0">
                <a:effectLst/>
                <a:latin typeface="Arial" panose="020B0604020202020204" pitchFamily="34" charset="0"/>
              </a:rPr>
              <a:t>Witnessed disorientation</a:t>
            </a:r>
            <a:br>
              <a:rPr lang="en-US" sz="2000" dirty="0"/>
            </a:br>
            <a:r>
              <a:rPr lang="en-US" sz="2000" dirty="0">
                <a:effectLst/>
                <a:latin typeface="Courier New" panose="02070309020205020404" pitchFamily="49" charset="0"/>
              </a:rPr>
              <a:t>• </a:t>
            </a:r>
            <a:r>
              <a:rPr lang="en-US" sz="2000" dirty="0">
                <a:effectLst/>
                <a:latin typeface="Arial" panose="020B0604020202020204" pitchFamily="34" charset="0"/>
              </a:rPr>
              <a:t>persistent vomiting (&gt; 1 episode) or</a:t>
            </a:r>
            <a:br>
              <a:rPr lang="en-US" sz="2000" dirty="0"/>
            </a:br>
            <a:r>
              <a:rPr lang="en-US" sz="2000" dirty="0">
                <a:effectLst/>
                <a:latin typeface="Courier New" panose="02070309020205020404" pitchFamily="49" charset="0"/>
              </a:rPr>
              <a:t>• </a:t>
            </a:r>
            <a:r>
              <a:rPr lang="en-US" sz="2000" dirty="0">
                <a:effectLst/>
                <a:latin typeface="Arial" panose="020B0604020202020204" pitchFamily="34" charset="0"/>
              </a:rPr>
              <a:t>persistent irritability (&lt; 2 years old)</a:t>
            </a:r>
            <a:br>
              <a:rPr lang="en-US" sz="2000" dirty="0"/>
            </a:br>
            <a:r>
              <a:rPr lang="en-US" sz="2000" dirty="0">
                <a:effectLst/>
                <a:latin typeface="Courier New" panose="02070309020205020404" pitchFamily="49" charset="0"/>
              </a:rPr>
              <a:t>• </a:t>
            </a:r>
            <a:r>
              <a:rPr lang="en-US" sz="2000" dirty="0">
                <a:effectLst/>
                <a:latin typeface="Arial" panose="020B0604020202020204" pitchFamily="34" charset="0"/>
              </a:rPr>
              <a:t>and a GCS score of 14–15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FCF2-0F7A-28B1-9642-0C1D3504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MTBI Criterion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73E4D-89CE-CF02-9DED-C8CA635D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909" y="2033752"/>
            <a:ext cx="5008647" cy="3757447"/>
          </a:xfrm>
        </p:spPr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r>
              <a:rPr lang="en-US" dirty="0"/>
              <a:t>In short:</a:t>
            </a:r>
          </a:p>
          <a:p>
            <a:r>
              <a:rPr lang="en-US" dirty="0"/>
              <a:t>Injury to head+ Acute </a:t>
            </a:r>
            <a:r>
              <a:rPr lang="en-US" u="sng" dirty="0"/>
              <a:t>Signs</a:t>
            </a:r>
            <a:r>
              <a:rPr lang="en-US" dirty="0"/>
              <a:t> of head injury (LOC/AMS)</a:t>
            </a:r>
          </a:p>
          <a:p>
            <a:r>
              <a:rPr lang="en-US" dirty="0"/>
              <a:t>Criterion 1+2</a:t>
            </a:r>
          </a:p>
          <a:p>
            <a:pPr marL="36900" indent="0" algn="ctr">
              <a:buNone/>
            </a:pPr>
            <a:r>
              <a:rPr lang="en-CA" dirty="0"/>
              <a:t>Or</a:t>
            </a:r>
          </a:p>
          <a:p>
            <a:r>
              <a:rPr lang="en-CA" dirty="0"/>
              <a:t>Injury to head + 2 acute </a:t>
            </a:r>
            <a:r>
              <a:rPr lang="en-CA" u="sng" dirty="0"/>
              <a:t>symptoms</a:t>
            </a:r>
            <a:r>
              <a:rPr lang="en-CA" dirty="0"/>
              <a:t> of concussion + 1 Clinical exam finding.</a:t>
            </a:r>
          </a:p>
          <a:p>
            <a:r>
              <a:rPr lang="en-CA" dirty="0"/>
              <a:t>Criterion 1 + 3 +4</a:t>
            </a:r>
          </a:p>
          <a:p>
            <a:pPr marL="36900" indent="0" algn="ctr">
              <a:buNone/>
            </a:pPr>
            <a:r>
              <a:rPr lang="en-CA" dirty="0"/>
              <a:t>And</a:t>
            </a:r>
          </a:p>
          <a:p>
            <a:pPr marL="36900" indent="0">
              <a:buNone/>
            </a:pPr>
            <a:r>
              <a:rPr lang="en-CA" dirty="0"/>
              <a:t>Always consider other causes (Criterion 6)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96005-4981-607D-9B08-6EC75B18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49" y="1866900"/>
            <a:ext cx="5008647" cy="4650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AFFAF7-AB13-CE00-DFF3-BD983C2C6105}"/>
              </a:ext>
            </a:extLst>
          </p:cNvPr>
          <p:cNvSpPr txBox="1"/>
          <p:nvPr/>
        </p:nvSpPr>
        <p:spPr>
          <a:xfrm>
            <a:off x="6542690" y="5912069"/>
            <a:ext cx="17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Noah et al., 2023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43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76CB-3BC8-909A-8F56-663FA13C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</a:t>
            </a:r>
            <a:r>
              <a:rPr lang="en-US" dirty="0" err="1"/>
              <a:t>mTBI</a:t>
            </a:r>
            <a:r>
              <a:rPr lang="en-US" dirty="0"/>
              <a:t> (criterion 3)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6772-D038-BD52-23C4-A6063653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5D288-E40A-A7D6-AB4B-E176D417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8" y="2292801"/>
            <a:ext cx="11487155" cy="3282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DF3781-40F8-92F6-1DEA-AB77F9DEEFFF}"/>
                  </a:ext>
                </a:extLst>
              </p14:cNvPr>
              <p14:cNvContentPartPr/>
              <p14:nvPr/>
            </p14:nvContentPartPr>
            <p14:xfrm>
              <a:off x="1071658" y="2979534"/>
              <a:ext cx="849960" cy="32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DF3781-40F8-92F6-1DEA-AB77F9DEEF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018" y="2907534"/>
                <a:ext cx="9216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08C3B1-FF63-AFC3-8054-576632EB992A}"/>
                  </a:ext>
                </a:extLst>
              </p14:cNvPr>
              <p14:cNvContentPartPr/>
              <p14:nvPr/>
            </p14:nvContentPartPr>
            <p14:xfrm>
              <a:off x="4823938" y="2995014"/>
              <a:ext cx="5353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08C3B1-FF63-AFC3-8054-576632EB99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8298" y="2923374"/>
                <a:ext cx="606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D09B52-065D-BA91-8B2A-1250DDAE7E62}"/>
                  </a:ext>
                </a:extLst>
              </p14:cNvPr>
              <p14:cNvContentPartPr/>
              <p14:nvPr/>
            </p14:nvContentPartPr>
            <p14:xfrm>
              <a:off x="6195538" y="2995014"/>
              <a:ext cx="866880" cy="32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D09B52-065D-BA91-8B2A-1250DDAE7E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898" y="2923374"/>
                <a:ext cx="9385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EC97BA-D4A2-C1F8-DD91-E4FEB4803222}"/>
                  </a:ext>
                </a:extLst>
              </p14:cNvPr>
              <p14:cNvContentPartPr/>
              <p14:nvPr/>
            </p14:nvContentPartPr>
            <p14:xfrm>
              <a:off x="8355538" y="2995014"/>
              <a:ext cx="534240" cy="48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EC97BA-D4A2-C1F8-DD91-E4FEB48032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19898" y="2923374"/>
                <a:ext cx="605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34461-89E9-15D0-900F-A5C42AD7EB1F}"/>
                  </a:ext>
                </a:extLst>
              </p14:cNvPr>
              <p14:cNvContentPartPr/>
              <p14:nvPr/>
            </p14:nvContentPartPr>
            <p14:xfrm>
              <a:off x="2285578" y="3262854"/>
              <a:ext cx="698400" cy="32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34461-89E9-15D0-900F-A5C42AD7EB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9938" y="3190854"/>
                <a:ext cx="7700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ED10B4-2381-1CD6-8A75-953C2F519FBD}"/>
                  </a:ext>
                </a:extLst>
              </p14:cNvPr>
              <p14:cNvContentPartPr/>
              <p14:nvPr/>
            </p14:nvContentPartPr>
            <p14:xfrm>
              <a:off x="3121498" y="3216414"/>
              <a:ext cx="517680" cy="32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ED10B4-2381-1CD6-8A75-953C2F519F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85858" y="3144414"/>
                <a:ext cx="5893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692B4B8-45E2-1C69-7D89-0434E6B203F3}"/>
                  </a:ext>
                </a:extLst>
              </p14:cNvPr>
              <p14:cNvContentPartPr/>
              <p14:nvPr/>
            </p14:nvContentPartPr>
            <p14:xfrm>
              <a:off x="3799018" y="3247374"/>
              <a:ext cx="743040" cy="29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692B4B8-45E2-1C69-7D89-0434E6B203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3378" y="3175374"/>
                <a:ext cx="814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A01580-F9C4-8660-1424-60D87E4FB827}"/>
                  </a:ext>
                </a:extLst>
              </p14:cNvPr>
              <p14:cNvContentPartPr/>
              <p14:nvPr/>
            </p14:nvContentPartPr>
            <p14:xfrm>
              <a:off x="709498" y="3499014"/>
              <a:ext cx="724320" cy="16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A01580-F9C4-8660-1424-60D87E4FB8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858" y="3427374"/>
                <a:ext cx="7959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888790-2EBF-5164-ACA6-501E7ED3DB36}"/>
                  </a:ext>
                </a:extLst>
              </p14:cNvPr>
              <p14:cNvContentPartPr/>
              <p14:nvPr/>
            </p14:nvContentPartPr>
            <p14:xfrm>
              <a:off x="4193578" y="3546894"/>
              <a:ext cx="8744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888790-2EBF-5164-ACA6-501E7ED3DB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7578" y="3475254"/>
                <a:ext cx="946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23D2F02-11C5-586F-A049-D3994F123DC9}"/>
                  </a:ext>
                </a:extLst>
              </p14:cNvPr>
              <p14:cNvContentPartPr/>
              <p14:nvPr/>
            </p14:nvContentPartPr>
            <p14:xfrm>
              <a:off x="693298" y="3782694"/>
              <a:ext cx="1481400" cy="17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23D2F02-11C5-586F-A049-D3994F123DC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7658" y="3710694"/>
                <a:ext cx="1553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CA27A7-C04D-6C2A-4ADE-57087397B63B}"/>
                  </a:ext>
                </a:extLst>
              </p14:cNvPr>
              <p14:cNvContentPartPr/>
              <p14:nvPr/>
            </p14:nvContentPartPr>
            <p14:xfrm>
              <a:off x="3783538" y="3767934"/>
              <a:ext cx="1352880" cy="1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CA27A7-C04D-6C2A-4ADE-57087397B63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47898" y="3696294"/>
                <a:ext cx="142452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197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{7210F994-4FEB-4327-AEA1-7556D2A134F8}tf55705232_win32</Template>
  <TotalTime>12090</TotalTime>
  <Words>2730</Words>
  <Application>Microsoft Macintosh PowerPoint</Application>
  <PresentationFormat>Widescreen</PresentationFormat>
  <Paragraphs>363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Georgia</vt:lpstr>
      <vt:lpstr>Goudy Old Style</vt:lpstr>
      <vt:lpstr>Wingdings</vt:lpstr>
      <vt:lpstr>Wingdings 2</vt:lpstr>
      <vt:lpstr>SlateVTI</vt:lpstr>
      <vt:lpstr>Pediatric Minor Head Injury.</vt:lpstr>
      <vt:lpstr>Disclosure</vt:lpstr>
      <vt:lpstr>Acknowledgements</vt:lpstr>
      <vt:lpstr>Case Study</vt:lpstr>
      <vt:lpstr>What do you want to know?</vt:lpstr>
      <vt:lpstr>The Case</vt:lpstr>
      <vt:lpstr>Minor head injury</vt:lpstr>
      <vt:lpstr>New MTBI Criterion</vt:lpstr>
      <vt:lpstr>Symptoms of mTBI (criterion 3)</vt:lpstr>
      <vt:lpstr>Key Hx and Phx?</vt:lpstr>
      <vt:lpstr>The Yellow Zone</vt:lpstr>
      <vt:lpstr>To PECARN or To CATCH2</vt:lpstr>
      <vt:lpstr>CATCH 2 vs PECARNS</vt:lpstr>
      <vt:lpstr>PECARN: Do not need CT</vt:lpstr>
      <vt:lpstr>To Discharge </vt:lpstr>
      <vt:lpstr>Post Concussion Syndrome?</vt:lpstr>
      <vt:lpstr>VOMS</vt:lpstr>
      <vt:lpstr>VOMS scoring.</vt:lpstr>
      <vt:lpstr>5 P    Score Calculator </vt:lpstr>
      <vt:lpstr>Referral Recommendation</vt:lpstr>
      <vt:lpstr>Discharge Orders</vt:lpstr>
      <vt:lpstr>Return to School Strategy</vt:lpstr>
      <vt:lpstr>Return to Sports Strategy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Minor Head Injury.</dc:title>
  <dc:creator>toshi yue</dc:creator>
  <cp:lastModifiedBy>Ching-Lung Huang</cp:lastModifiedBy>
  <cp:revision>6</cp:revision>
  <dcterms:created xsi:type="dcterms:W3CDTF">2022-09-19T00:39:42Z</dcterms:created>
  <dcterms:modified xsi:type="dcterms:W3CDTF">2024-01-19T21:32:07Z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