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1.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2.xml" ContentType="application/vnd.openxmlformats-officedocument.presentationml.comments+xml"/>
  <Override PartName="/ppt/notesSlides/notesSlide28.xml" ContentType="application/vnd.openxmlformats-officedocument.presentationml.notesSlide+xml"/>
  <Override PartName="/ppt/comments/comment3.xml" ContentType="application/vnd.openxmlformats-officedocument.presentationml.comments+xml"/>
  <Override PartName="/ppt/notesSlides/notesSlide29.xml" ContentType="application/vnd.openxmlformats-officedocument.presentationml.notesSlide+xml"/>
  <Override PartName="/ppt/comments/comment4.xml" ContentType="application/vnd.openxmlformats-officedocument.presentationml.comment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comment5.xml" ContentType="application/vnd.openxmlformats-officedocument.presentationml.comment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Calibri" panose="020F0502020204030204" pitchFamily="34" charset="0"/>
      <p:regular r:id="rId39"/>
      <p:bold r:id="rId40"/>
      <p:italic r:id="rId41"/>
      <p:boldItalic r:id="rId42"/>
    </p:embeddedFont>
    <p:embeddedFont>
      <p:font typeface="Georgia" panose="02040502050405020303" pitchFamily="18"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PT Sans Narrow" panose="020B0506020203020204" pitchFamily="34" charset="77"/>
      <p:regular r:id="rId51"/>
      <p:bold r:id="rId52"/>
    </p:embeddedFont>
    <p:embeddedFont>
      <p:font typeface="Roboto" panose="02000000000000000000"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 Husain" initials="" lastIdx="7" clrIdx="0"/>
  <p:cmAuthor id="1" name="Claire Fine" initials="" lastIdx="5" clrIdx="1"/>
  <p:cmAuthor id="2" name="Alice Kam" initials="" lastIdx="1" clrIdx="2"/>
  <p:cmAuthor id="3" name="Alice Kafai Kam"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306F39-9E36-4F5E-9FC8-53283566DFAC}">
  <a:tblStyle styleId="{C5306F39-9E36-4F5E-9FC8-53283566DFA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8"/>
  </p:normalViewPr>
  <p:slideViewPr>
    <p:cSldViewPr snapToGrid="0">
      <p:cViewPr varScale="1">
        <p:scale>
          <a:sx n="139" d="100"/>
          <a:sy n="139" d="100"/>
        </p:scale>
        <p:origin x="84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6-10T19:59:54.606" idx="1">
    <p:pos x="6000" y="0"/>
    <p:text>How will you introduce the vitamins/minerals as migrainous mx occurring in the elderly population? Or is this general h/a mx considerations for completeness?</p:text>
  </p:cm>
  <p:cm authorId="1" dt="2023-06-10T19:59:54.606" idx="1">
    <p:pos x="6000" y="0"/>
    <p:text>The management slides are general and then when I am discussing the slide "Special Considerations for Ms. M" is when I will discuss the considerations/changes for management in the elderly.</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23-06-06T19:41:21.924" idx="2">
    <p:pos x="6000" y="0"/>
    <p:text>Again, I'm not sure whether many of the medications listed are relevant to FM practice (eg. need a referral for botox, which can take months in a community-setting)...</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3-06-12T15:08:41.704" idx="4">
    <p:pos x="6000" y="100"/>
    <p:text>3rd point, when presenting this slide, will you be elaborating on what you mean by 'extended' recovery time?</p:text>
  </p:cm>
  <p:cm authorId="1" dt="2023-06-12T15:08:41.704" idx="3">
    <p:pos x="6000" y="100"/>
    <p:text>Yes I will be</p:text>
  </p:cm>
  <p:cm authorId="0" dt="2023-06-12T15:09:18.132" idx="3">
    <p:pos x="6000" y="0"/>
    <p:text>#4:Will you be elaborating on why it's hard to distinguish b/w cognitive impairment vs TBI?</p:text>
  </p:cm>
  <p:cm authorId="1" dt="2023-06-12T15:09:18.132" idx="2">
    <p:pos x="6000" y="0"/>
    <p:text>Yes and I changed the wording to "baseline sx" instead of cognitive impairment so that it ties more back into slide 8</p:text>
  </p:cm>
  <p:cm authorId="0" dt="2023-06-12T15:10:45.903" idx="5">
    <p:pos x="196" y="797"/>
    <p:text>I think the main takeaway and emphasis is this first point and the cautious use of NSAIDs, ASAs etc...
Will you offer suggestions of apps/resources on polypharmacy?</p:text>
  </p:cm>
  <p:cm authorId="1" dt="2023-06-12T15:10:45.903" idx="4">
    <p:pos x="196" y="797"/>
    <p:text>That would be a good idea! Do you have any suggestions on apps/resources? I don't have any that I've used before</p:text>
  </p:cm>
</p:cmLst>
</file>

<file path=ppt/comments/comment4.xml><?xml version="1.0" encoding="utf-8"?>
<p:cmLst xmlns:a="http://schemas.openxmlformats.org/drawingml/2006/main" xmlns:r="http://schemas.openxmlformats.org/officeDocument/2006/relationships" xmlns:p="http://schemas.openxmlformats.org/presentationml/2006/main">
  <p:cm authorId="2" dt="2023-05-16T13:36:17.244" idx="1">
    <p:pos x="6000" y="0"/>
    <p:text>This activity counselling is important... Thanks Claire for bringing this up.  Perhaps to frame it in a way that's beyond exercises... the way that for daily activities guidance...
for exercises, you will need your separate counselling based on FITT (frequency, intensity, type, time)...just thinking out loud here...</p:text>
  </p:cm>
  <p:cm authorId="0" dt="2023-06-13T00:07:47.592" idx="6">
    <p:pos x="6000" y="100"/>
    <p:text>In an FM office-based setting in the community, our appts are 10-15 minutes and as such, beyond the scope to counsel deeply about "FITT", perhaps you can help me understand on June 15th meeting.</p:text>
  </p:cm>
  <p:cm authorId="3" dt="2023-06-13T00:07:47.592" idx="1">
    <p:pos x="6000" y="100"/>
    <p:text>This is what we are trying to change... you will need more time for counselling. Without proper counselling, the misconception will continue.  If you are tight with time, you can provide resources, like handout, videos and schedule a follow up with more time to answer questions</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23-06-10T20:05:03.339" idx="7">
    <p:pos x="196" y="797"/>
    <p:text>for the first point, what do you mean practically when you say 'relative rest'?</p:text>
  </p:cm>
  <p:cm authorId="1" dt="2023-06-10T20:05:03.339" idx="5">
    <p:pos x="196" y="797"/>
    <p:text>Not absolute rest i.e. not sitting in a dark room all day with no stimulation. Relative rest to me is limiting cognitive and physical activity. Avoiding any activities that make symptoms worse.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27187f59d2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27187f59d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2ba915d23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52ba915d2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4cfda9cd0d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24cfda9cd0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4cfda9cd0d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4cfda9cd0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430df6d56e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430df6d56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430df6d56e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430df6d56e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52ba915d23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52ba915d2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430df6d56e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430df6d56e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2568a078f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2568a078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4cfda9cd0d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4cfda9cd0d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27187f59d2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27187f59d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4cfda9cd0d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24cfda9cd0d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4cfda9cd0d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24cfda9cd0d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22568a078fe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22568a078fe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4cfda9cd0d_0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4cfda9cd0d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52ba915d23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252ba915d2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3c5cec5066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3c5cec5066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430df6d56e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430df6d56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430df6d56e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430df6d56e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4cfda9cd0d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4cfda9cd0d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430df6d56e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2430df6d56e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27187f59d2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27187f59d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52ba915d23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52ba915d2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4cfda9cd0d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4cfda9cd0d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3c5cec5066_0_1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3c5cec5066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430df6d56e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430df6d56e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430df6d56e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430df6d56e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27187f59d2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27187f59d2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227187f59d2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227187f59d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3c5cec5066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3c5cec5066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3c5cec5066_0_1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3c5cec5066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52ba915d23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252ba915d23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2568a078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22568a078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23c5cec5066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23c5cec5066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52ba915d23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52ba915d23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natafoundation.org/wp-content/uploads/VOMS-DiCesaro-Kingma-Submission-4-2017-1.pdf"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3650" y="1827964"/>
            <a:ext cx="7136700" cy="1022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Geriatric Concussions in the Acute Setting</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fontScale="77500"/>
          </a:bodyPr>
          <a:lstStyle/>
          <a:p>
            <a:pPr marL="0" lvl="0" indent="0" algn="ctr" rtl="0">
              <a:lnSpc>
                <a:spcPct val="120000"/>
              </a:lnSpc>
              <a:spcBef>
                <a:spcPts val="0"/>
              </a:spcBef>
              <a:spcAft>
                <a:spcPts val="0"/>
              </a:spcAft>
              <a:buNone/>
            </a:pPr>
            <a:r>
              <a:rPr lang="en" sz="1960"/>
              <a:t>Presenter: Dr. Claire Fine PGY1, FM</a:t>
            </a:r>
            <a:endParaRPr sz="1960"/>
          </a:p>
          <a:p>
            <a:pPr marL="0" lvl="0" indent="0" algn="ctr" rtl="0">
              <a:lnSpc>
                <a:spcPct val="120000"/>
              </a:lnSpc>
              <a:spcBef>
                <a:spcPts val="0"/>
              </a:spcBef>
              <a:spcAft>
                <a:spcPts val="0"/>
              </a:spcAft>
              <a:buNone/>
            </a:pPr>
            <a:r>
              <a:rPr lang="en" sz="1960"/>
              <a:t>Small Group Facilitator: Dr. Husain, MD, CCFP, FCFP</a:t>
            </a:r>
            <a:endParaRPr sz="196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464100" y="2164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Diagnostic Challenges in Older Adults </a:t>
            </a:r>
            <a:endParaRPr/>
          </a:p>
        </p:txBody>
      </p:sp>
      <p:sp>
        <p:nvSpPr>
          <p:cNvPr id="119" name="Google Shape;119;p22"/>
          <p:cNvSpPr txBox="1"/>
          <p:nvPr/>
        </p:nvSpPr>
        <p:spPr>
          <a:xfrm>
            <a:off x="6271750" y="4764350"/>
            <a:ext cx="237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041532"/>
                </a:solidFill>
                <a:latin typeface="Open Sans"/>
                <a:ea typeface="Open Sans"/>
                <a:cs typeface="Open Sans"/>
                <a:sym typeface="Open Sans"/>
              </a:rPr>
              <a:t>(McCulloch, Osborne and Ramsey, 2020) </a:t>
            </a:r>
            <a:endParaRPr sz="900">
              <a:solidFill>
                <a:srgbClr val="041532"/>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3"/>
          <p:cNvSpPr txBox="1">
            <a:spLocks noGrp="1"/>
          </p:cNvSpPr>
          <p:nvPr>
            <p:ph type="title"/>
          </p:nvPr>
        </p:nvSpPr>
        <p:spPr>
          <a:xfrm>
            <a:off x="464100" y="2164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Diagnostic Challenges in Older Adults </a:t>
            </a:r>
            <a:endParaRPr/>
          </a:p>
        </p:txBody>
      </p:sp>
      <p:graphicFrame>
        <p:nvGraphicFramePr>
          <p:cNvPr id="125" name="Google Shape;125;p23"/>
          <p:cNvGraphicFramePr/>
          <p:nvPr/>
        </p:nvGraphicFramePr>
        <p:xfrm>
          <a:off x="496263" y="954600"/>
          <a:ext cx="3000000" cy="3000000"/>
        </p:xfrm>
        <a:graphic>
          <a:graphicData uri="http://schemas.openxmlformats.org/drawingml/2006/table">
            <a:tbl>
              <a:tblPr>
                <a:noFill/>
                <a:tableStyleId>{C5306F39-9E36-4F5E-9FC8-53283566DFAC}</a:tableStyleId>
              </a:tblPr>
              <a:tblGrid>
                <a:gridCol w="2651200">
                  <a:extLst>
                    <a:ext uri="{9D8B030D-6E8A-4147-A177-3AD203B41FA5}">
                      <a16:colId xmlns:a16="http://schemas.microsoft.com/office/drawing/2014/main" val="20000"/>
                    </a:ext>
                  </a:extLst>
                </a:gridCol>
                <a:gridCol w="550027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a:t>Common mTBI signs and symptoms</a:t>
                      </a:r>
                      <a:endParaRPr b="1"/>
                    </a:p>
                  </a:txBody>
                  <a:tcPr marL="91425" marR="91425" marT="91425" marB="91425"/>
                </a:tc>
                <a:tc>
                  <a:txBody>
                    <a:bodyPr/>
                    <a:lstStyle/>
                    <a:p>
                      <a:pPr marL="0" lvl="0" indent="0" algn="l" rtl="0">
                        <a:spcBef>
                          <a:spcPts val="0"/>
                        </a:spcBef>
                        <a:spcAft>
                          <a:spcPts val="0"/>
                        </a:spcAft>
                        <a:buNone/>
                      </a:pPr>
                      <a:r>
                        <a:rPr lang="en" b="1"/>
                        <a:t>Challenge of identification in older adults</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Balance and gait disturbances</a:t>
                      </a:r>
                      <a:endParaRPr/>
                    </a:p>
                  </a:txBody>
                  <a:tcPr marL="91425" marR="91425" marT="91425" marB="91425"/>
                </a:tc>
                <a:tc>
                  <a:txBody>
                    <a:bodyPr/>
                    <a:lstStyle/>
                    <a:p>
                      <a:pPr marL="0" lvl="0" indent="0" algn="l" rtl="0">
                        <a:spcBef>
                          <a:spcPts val="0"/>
                        </a:spcBef>
                        <a:spcAft>
                          <a:spcPts val="0"/>
                        </a:spcAft>
                        <a:buNone/>
                      </a:pPr>
                      <a:r>
                        <a:rPr lang="en"/>
                        <a:t>-Many comorbidities associated with gait and balance disorders (Parkinson’s, stroke, sensory abnormalities, PAD, orthostatic hypotension, etc.) </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Headache</a:t>
                      </a:r>
                      <a:endParaRPr/>
                    </a:p>
                  </a:txBody>
                  <a:tcPr marL="91425" marR="91425" marT="91425" marB="91425"/>
                </a:tc>
                <a:tc>
                  <a:txBody>
                    <a:bodyPr/>
                    <a:lstStyle/>
                    <a:p>
                      <a:pPr marL="0" lvl="0" indent="0" algn="l" rtl="0">
                        <a:spcBef>
                          <a:spcPts val="0"/>
                        </a:spcBef>
                        <a:spcAft>
                          <a:spcPts val="0"/>
                        </a:spcAft>
                        <a:buNone/>
                      </a:pPr>
                      <a:r>
                        <a:rPr lang="en"/>
                        <a:t>-20% of patients &gt; 70 years old have complaints of neck pain without trauma </a:t>
                      </a:r>
                      <a:endParaRPr/>
                    </a:p>
                    <a:p>
                      <a:pPr marL="0" lvl="0" indent="0" algn="l" rtl="0">
                        <a:spcBef>
                          <a:spcPts val="0"/>
                        </a:spcBef>
                        <a:spcAft>
                          <a:spcPts val="0"/>
                        </a:spcAft>
                        <a:buNone/>
                      </a:pPr>
                      <a:r>
                        <a:rPr lang="en"/>
                        <a:t>-High prevalence of untreated HTN in older adults</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Nausea/vomiting</a:t>
                      </a:r>
                      <a:endParaRPr/>
                    </a:p>
                  </a:txBody>
                  <a:tcPr marL="91425" marR="91425" marT="91425" marB="91425"/>
                </a:tc>
                <a:tc>
                  <a:txBody>
                    <a:bodyPr/>
                    <a:lstStyle/>
                    <a:p>
                      <a:pPr marL="0" lvl="0" indent="0" algn="l" rtl="0">
                        <a:spcBef>
                          <a:spcPts val="0"/>
                        </a:spcBef>
                        <a:spcAft>
                          <a:spcPts val="0"/>
                        </a:spcAft>
                        <a:buNone/>
                      </a:pPr>
                      <a:r>
                        <a:rPr lang="en"/>
                        <a:t>-High prevalence of GERD, or medications causing nausea</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Depression </a:t>
                      </a:r>
                      <a:endParaRPr/>
                    </a:p>
                  </a:txBody>
                  <a:tcPr marL="91425" marR="91425" marT="91425" marB="91425"/>
                </a:tc>
                <a:tc>
                  <a:txBody>
                    <a:bodyPr/>
                    <a:lstStyle/>
                    <a:p>
                      <a:pPr marL="0" lvl="0" indent="0" algn="l" rtl="0">
                        <a:spcBef>
                          <a:spcPts val="0"/>
                        </a:spcBef>
                        <a:spcAft>
                          <a:spcPts val="0"/>
                        </a:spcAft>
                        <a:buNone/>
                      </a:pPr>
                      <a:r>
                        <a:rPr lang="en"/>
                        <a:t>-Comorbidities common in older adults are associated with depression (e.g., Parkinson’s disease)</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Blurry vision</a:t>
                      </a:r>
                      <a:endParaRPr/>
                    </a:p>
                  </a:txBody>
                  <a:tcPr marL="91425" marR="91425" marT="91425" marB="91425"/>
                </a:tc>
                <a:tc>
                  <a:txBody>
                    <a:bodyPr/>
                    <a:lstStyle/>
                    <a:p>
                      <a:pPr marL="0" lvl="0" indent="0" algn="l" rtl="0">
                        <a:spcBef>
                          <a:spcPts val="0"/>
                        </a:spcBef>
                        <a:spcAft>
                          <a:spcPts val="0"/>
                        </a:spcAft>
                        <a:buNone/>
                      </a:pPr>
                      <a:r>
                        <a:rPr lang="en"/>
                        <a:t>-Difficulty for differentiation of blurry vision secondary to age-related changes such as macular degeneration</a:t>
                      </a:r>
                      <a:endParaRPr/>
                    </a:p>
                  </a:txBody>
                  <a:tcPr marL="91425" marR="91425" marT="91425" marB="91425"/>
                </a:tc>
                <a:extLst>
                  <a:ext uri="{0D108BD9-81ED-4DB2-BD59-A6C34878D82A}">
                    <a16:rowId xmlns:a16="http://schemas.microsoft.com/office/drawing/2014/main" val="10005"/>
                  </a:ext>
                </a:extLst>
              </a:tr>
            </a:tbl>
          </a:graphicData>
        </a:graphic>
      </p:graphicFrame>
      <p:sp>
        <p:nvSpPr>
          <p:cNvPr id="126" name="Google Shape;126;p23"/>
          <p:cNvSpPr txBox="1"/>
          <p:nvPr/>
        </p:nvSpPr>
        <p:spPr>
          <a:xfrm>
            <a:off x="6271750" y="4764350"/>
            <a:ext cx="2376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a:solidFill>
                  <a:srgbClr val="041532"/>
                </a:solidFill>
                <a:latin typeface="Open Sans"/>
                <a:ea typeface="Open Sans"/>
                <a:cs typeface="Open Sans"/>
                <a:sym typeface="Open Sans"/>
              </a:rPr>
              <a:t>(McCulloch, Osborne and Ramsey, 2020) </a:t>
            </a:r>
            <a:endParaRPr sz="900">
              <a:solidFill>
                <a:srgbClr val="041532"/>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4"/>
          <p:cNvSpPr txBox="1">
            <a:spLocks noGrp="1"/>
          </p:cNvSpPr>
          <p:nvPr>
            <p:ph type="body" idx="1"/>
          </p:nvPr>
        </p:nvSpPr>
        <p:spPr>
          <a:xfrm>
            <a:off x="311700" y="996600"/>
            <a:ext cx="8520600" cy="33027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a:solidFill>
                  <a:srgbClr val="020621"/>
                </a:solidFill>
              </a:rPr>
              <a:t>Her </a:t>
            </a:r>
            <a:r>
              <a:rPr lang="en" b="1">
                <a:solidFill>
                  <a:srgbClr val="020621"/>
                </a:solidFill>
              </a:rPr>
              <a:t>headache</a:t>
            </a:r>
            <a:r>
              <a:rPr lang="en">
                <a:solidFill>
                  <a:srgbClr val="020621"/>
                </a:solidFill>
              </a:rPr>
              <a:t> is </a:t>
            </a:r>
            <a:r>
              <a:rPr lang="en" b="1">
                <a:solidFill>
                  <a:srgbClr val="020621"/>
                </a:solidFill>
              </a:rPr>
              <a:t>frontal and bilateral.</a:t>
            </a:r>
            <a:r>
              <a:rPr lang="en">
                <a:solidFill>
                  <a:srgbClr val="020621"/>
                </a:solidFill>
              </a:rPr>
              <a:t> She describes the pain as </a:t>
            </a:r>
            <a:r>
              <a:rPr lang="en" b="1">
                <a:solidFill>
                  <a:srgbClr val="020621"/>
                </a:solidFill>
              </a:rPr>
              <a:t>throbbing,</a:t>
            </a:r>
            <a:r>
              <a:rPr lang="en">
                <a:solidFill>
                  <a:srgbClr val="020621"/>
                </a:solidFill>
              </a:rPr>
              <a:t> </a:t>
            </a:r>
            <a:r>
              <a:rPr lang="en" b="1">
                <a:solidFill>
                  <a:srgbClr val="020621"/>
                </a:solidFill>
              </a:rPr>
              <a:t>constant </a:t>
            </a:r>
            <a:r>
              <a:rPr lang="en">
                <a:solidFill>
                  <a:srgbClr val="020621"/>
                </a:solidFill>
              </a:rPr>
              <a:t>and 7/10 in severity. “I cannot function with this headache”.  She has </a:t>
            </a:r>
            <a:r>
              <a:rPr lang="en" b="1">
                <a:solidFill>
                  <a:srgbClr val="020621"/>
                </a:solidFill>
              </a:rPr>
              <a:t>photophobia</a:t>
            </a:r>
            <a:r>
              <a:rPr lang="en">
                <a:solidFill>
                  <a:srgbClr val="020621"/>
                </a:solidFill>
              </a:rPr>
              <a:t>. There is </a:t>
            </a:r>
            <a:r>
              <a:rPr lang="en" b="1">
                <a:solidFill>
                  <a:srgbClr val="020621"/>
                </a:solidFill>
              </a:rPr>
              <a:t>mild nausea</a:t>
            </a:r>
            <a:r>
              <a:rPr lang="en">
                <a:solidFill>
                  <a:srgbClr val="020621"/>
                </a:solidFill>
              </a:rPr>
              <a:t>, no vomiting. There is no </a:t>
            </a:r>
            <a:r>
              <a:rPr lang="en" b="1">
                <a:solidFill>
                  <a:srgbClr val="020621"/>
                </a:solidFill>
              </a:rPr>
              <a:t>phonophobia</a:t>
            </a:r>
            <a:r>
              <a:rPr lang="en">
                <a:solidFill>
                  <a:srgbClr val="020621"/>
                </a:solidFill>
              </a:rPr>
              <a:t>. She has tried taking Ibuprofen 400 mg q4-6 hours and Acetaminophen 500mg q4-6 hours with </a:t>
            </a:r>
            <a:r>
              <a:rPr lang="en" b="1">
                <a:solidFill>
                  <a:srgbClr val="020621"/>
                </a:solidFill>
              </a:rPr>
              <a:t>minimal relief</a:t>
            </a:r>
            <a:r>
              <a:rPr lang="en">
                <a:solidFill>
                  <a:srgbClr val="020621"/>
                </a:solidFill>
              </a:rPr>
              <a:t>. The pain is only relieved by sleep.  She has </a:t>
            </a:r>
            <a:r>
              <a:rPr lang="en" b="1">
                <a:solidFill>
                  <a:srgbClr val="020621"/>
                </a:solidFill>
              </a:rPr>
              <a:t>intermittent dizziness</a:t>
            </a:r>
            <a:r>
              <a:rPr lang="en">
                <a:solidFill>
                  <a:srgbClr val="020621"/>
                </a:solidFill>
              </a:rPr>
              <a:t> that comes on with head movements.  </a:t>
            </a:r>
            <a:endParaRPr>
              <a:solidFill>
                <a:srgbClr val="020621"/>
              </a:solidFill>
            </a:endParaRPr>
          </a:p>
          <a:p>
            <a:pPr marL="0" lvl="0" indent="0" algn="l" rtl="0">
              <a:spcBef>
                <a:spcPts val="1200"/>
              </a:spcBef>
              <a:spcAft>
                <a:spcPts val="1200"/>
              </a:spcAft>
              <a:buNone/>
            </a:pPr>
            <a:r>
              <a:rPr lang="en">
                <a:solidFill>
                  <a:srgbClr val="020621"/>
                </a:solidFill>
              </a:rPr>
              <a:t>She usually mobilizes with a 2 wheeled walker. She is </a:t>
            </a:r>
            <a:r>
              <a:rPr lang="en" b="1">
                <a:solidFill>
                  <a:srgbClr val="020621"/>
                </a:solidFill>
              </a:rPr>
              <a:t>dependent on support</a:t>
            </a:r>
            <a:r>
              <a:rPr lang="en">
                <a:solidFill>
                  <a:srgbClr val="020621"/>
                </a:solidFill>
              </a:rPr>
              <a:t> for her IADLS. She is mostly independent for her ADLs but has PSW support 3 times per week for help with bathing. She lives with her daughter, son in law and 2 grandkids. She enjoys reading, watching the news and going to the park with her grandkids. </a:t>
            </a:r>
            <a:endParaRPr>
              <a:solidFill>
                <a:srgbClr val="020621"/>
              </a:solidFill>
            </a:endParaRPr>
          </a:p>
        </p:txBody>
      </p:sp>
      <p:sp>
        <p:nvSpPr>
          <p:cNvPr id="132" name="Google Shape;132;p24"/>
          <p:cNvSpPr txBox="1">
            <a:spLocks noGrp="1"/>
          </p:cNvSpPr>
          <p:nvPr>
            <p:ph type="title"/>
          </p:nvPr>
        </p:nvSpPr>
        <p:spPr>
          <a:xfrm>
            <a:off x="311700" y="2892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Ms. M’s History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5"/>
          <p:cNvSpPr txBox="1">
            <a:spLocks noGrp="1"/>
          </p:cNvSpPr>
          <p:nvPr>
            <p:ph type="title"/>
          </p:nvPr>
        </p:nvSpPr>
        <p:spPr>
          <a:xfrm>
            <a:off x="311700" y="1802550"/>
            <a:ext cx="8520600" cy="15384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sz="7000"/>
              <a:t>Headache type?</a:t>
            </a:r>
            <a:endParaRPr sz="7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p:nvPr/>
        </p:nvSpPr>
        <p:spPr>
          <a:xfrm>
            <a:off x="194525" y="575600"/>
            <a:ext cx="5327100" cy="4279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2) Determine type of headache presentation </a:t>
            </a:r>
            <a:endParaRPr b="1">
              <a:latin typeface="Open Sans"/>
              <a:ea typeface="Open Sans"/>
              <a:cs typeface="Open Sans"/>
              <a:sym typeface="Open Sans"/>
            </a:endParaRPr>
          </a:p>
          <a:p>
            <a:pPr marL="0" lvl="0" indent="0" algn="l" rtl="0">
              <a:spcBef>
                <a:spcPts val="0"/>
              </a:spcBef>
              <a:spcAft>
                <a:spcPts val="0"/>
              </a:spcAft>
              <a:buNone/>
            </a:pPr>
            <a:endParaRPr b="1">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Migraine: </a:t>
            </a:r>
            <a:endParaRPr>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a:latin typeface="Open Sans"/>
                <a:ea typeface="Open Sans"/>
                <a:cs typeface="Open Sans"/>
                <a:sym typeface="Open Sans"/>
              </a:rPr>
              <a:t>Unilateral, lasting 4-72 hours, pulsating quality, moderate-severe intensity, aggravated with routine physical activity, associated with nausea, photophobia, phonophobia </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Tension: </a:t>
            </a:r>
            <a:endParaRPr>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a:latin typeface="Open Sans"/>
                <a:ea typeface="Open Sans"/>
                <a:cs typeface="Open Sans"/>
                <a:sym typeface="Open Sans"/>
              </a:rPr>
              <a:t>Bilateral, pressing or tightening (non-pulsating) quality, mild-moderate intensity, not aggravated by routine physical activity</a:t>
            </a:r>
            <a:endParaRPr>
              <a:latin typeface="Open Sans"/>
              <a:ea typeface="Open Sans"/>
              <a:cs typeface="Open Sans"/>
              <a:sym typeface="Open Sans"/>
            </a:endParaRPr>
          </a:p>
          <a:p>
            <a:pPr marL="457200" lvl="0" indent="-317500" algn="l" rtl="0">
              <a:spcBef>
                <a:spcPts val="0"/>
              </a:spcBef>
              <a:spcAft>
                <a:spcPts val="0"/>
              </a:spcAft>
              <a:buSzPts val="1400"/>
              <a:buChar char="●"/>
            </a:pPr>
            <a:r>
              <a:rPr lang="en">
                <a:latin typeface="Open Sans"/>
                <a:ea typeface="Open Sans"/>
                <a:cs typeface="Open Sans"/>
                <a:sym typeface="Open Sans"/>
              </a:rPr>
              <a:t>Medication-Overuse Headache </a:t>
            </a:r>
            <a:endParaRPr>
              <a:latin typeface="Open Sans"/>
              <a:ea typeface="Open Sans"/>
              <a:cs typeface="Open Sans"/>
              <a:sym typeface="Open Sans"/>
            </a:endParaRPr>
          </a:p>
          <a:p>
            <a:pPr marL="914400" lvl="1" indent="-317500" algn="l" rtl="0">
              <a:spcBef>
                <a:spcPts val="0"/>
              </a:spcBef>
              <a:spcAft>
                <a:spcPts val="0"/>
              </a:spcAft>
              <a:buSzPts val="1400"/>
              <a:buChar char="○"/>
            </a:pPr>
            <a:r>
              <a:rPr lang="en">
                <a:latin typeface="Open Sans"/>
                <a:ea typeface="Open Sans"/>
                <a:cs typeface="Open Sans"/>
                <a:sym typeface="Open Sans"/>
              </a:rPr>
              <a:t>Occurring on ≥15 days per month in a patient with a pre-existing headache disorder with regular use &gt;3 months of medication for acute symptoms </a:t>
            </a:r>
            <a:endParaRPr>
              <a:latin typeface="Open Sans"/>
              <a:ea typeface="Open Sans"/>
              <a:cs typeface="Open Sans"/>
              <a:sym typeface="Open Sans"/>
            </a:endParaRPr>
          </a:p>
          <a:p>
            <a:pPr marL="457200" lvl="0" indent="-317500" algn="l" rtl="0">
              <a:spcBef>
                <a:spcPts val="0"/>
              </a:spcBef>
              <a:spcAft>
                <a:spcPts val="0"/>
              </a:spcAft>
              <a:buSzPts val="1400"/>
              <a:buFont typeface="Open Sans"/>
              <a:buChar char="●"/>
            </a:pPr>
            <a:r>
              <a:rPr lang="en">
                <a:latin typeface="Open Sans"/>
                <a:ea typeface="Open Sans"/>
                <a:cs typeface="Open Sans"/>
                <a:sym typeface="Open Sans"/>
              </a:rPr>
              <a:t>Occipital Neuralgia </a:t>
            </a:r>
            <a:endParaRPr>
              <a:latin typeface="Open Sans"/>
              <a:ea typeface="Open Sans"/>
              <a:cs typeface="Open Sans"/>
              <a:sym typeface="Open Sans"/>
            </a:endParaRPr>
          </a:p>
          <a:p>
            <a:pPr marL="914400" lvl="1" indent="-317500" algn="l" rtl="0">
              <a:spcBef>
                <a:spcPts val="0"/>
              </a:spcBef>
              <a:spcAft>
                <a:spcPts val="0"/>
              </a:spcAft>
              <a:buSzPts val="1400"/>
              <a:buFont typeface="Open Sans"/>
              <a:buChar char="○"/>
            </a:pPr>
            <a:r>
              <a:rPr lang="en">
                <a:latin typeface="Open Sans"/>
                <a:ea typeface="Open Sans"/>
                <a:cs typeface="Open Sans"/>
                <a:sym typeface="Open Sans"/>
              </a:rPr>
              <a:t>Sudden-onset shooting or stabbing pain in the posterior skull, in the distribution of the occipital nerves, +/- dyasthesia, tender over involved nerve </a:t>
            </a:r>
            <a:endParaRPr>
              <a:latin typeface="Open Sans"/>
              <a:ea typeface="Open Sans"/>
              <a:cs typeface="Open Sans"/>
              <a:sym typeface="Open Sans"/>
            </a:endParaRPr>
          </a:p>
        </p:txBody>
      </p:sp>
      <p:pic>
        <p:nvPicPr>
          <p:cNvPr id="143" name="Google Shape;143;p26" descr="Occipital Neuralgia - Facial Pain Association"/>
          <p:cNvPicPr preferRelativeResize="0"/>
          <p:nvPr/>
        </p:nvPicPr>
        <p:blipFill>
          <a:blip r:embed="rId3">
            <a:alphaModFix/>
          </a:blip>
          <a:stretch>
            <a:fillRect/>
          </a:stretch>
        </p:blipFill>
        <p:spPr>
          <a:xfrm>
            <a:off x="5697150" y="1346725"/>
            <a:ext cx="3289075" cy="3116275"/>
          </a:xfrm>
          <a:prstGeom prst="rect">
            <a:avLst/>
          </a:prstGeom>
          <a:noFill/>
          <a:ln>
            <a:noFill/>
          </a:ln>
        </p:spPr>
      </p:pic>
      <p:sp>
        <p:nvSpPr>
          <p:cNvPr id="144" name="Google Shape;144;p26"/>
          <p:cNvSpPr txBox="1"/>
          <p:nvPr/>
        </p:nvSpPr>
        <p:spPr>
          <a:xfrm>
            <a:off x="5597375" y="4577900"/>
            <a:ext cx="4290300" cy="276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600" i="1">
                <a:latin typeface="Open Sans"/>
                <a:ea typeface="Open Sans"/>
                <a:cs typeface="Open Sans"/>
                <a:sym typeface="Open Sans"/>
              </a:rPr>
              <a:t>https://www.facepain.org/understanding-facial-pain/diagnosis/occipital-neuralgia/</a:t>
            </a:r>
            <a:endParaRPr sz="500" i="1">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Physical Exam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Physical Exam</a:t>
            </a:r>
            <a:endParaRPr/>
          </a:p>
        </p:txBody>
      </p:sp>
      <p:sp>
        <p:nvSpPr>
          <p:cNvPr id="155" name="Google Shape;155;p28"/>
          <p:cNvSpPr txBox="1">
            <a:spLocks noGrp="1"/>
          </p:cNvSpPr>
          <p:nvPr>
            <p:ph type="body" idx="1"/>
          </p:nvPr>
        </p:nvSpPr>
        <p:spPr>
          <a:xfrm>
            <a:off x="488075" y="1014500"/>
            <a:ext cx="5476500" cy="3133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a:solidFill>
                  <a:srgbClr val="020621"/>
                </a:solidFill>
              </a:rPr>
              <a:t>Vitals, orthostatic vitals </a:t>
            </a:r>
            <a:endParaRPr sz="1500">
              <a:solidFill>
                <a:srgbClr val="020621"/>
              </a:solidFill>
            </a:endParaRPr>
          </a:p>
          <a:p>
            <a:pPr marL="0" lvl="0" indent="0" algn="l" rtl="0">
              <a:lnSpc>
                <a:spcPct val="100000"/>
              </a:lnSpc>
              <a:spcBef>
                <a:spcPts val="0"/>
              </a:spcBef>
              <a:spcAft>
                <a:spcPts val="0"/>
              </a:spcAft>
              <a:buNone/>
            </a:pPr>
            <a:r>
              <a:rPr lang="en" sz="1500">
                <a:solidFill>
                  <a:srgbClr val="020621"/>
                </a:solidFill>
              </a:rPr>
              <a:t>General appearance, inspection of head and neck, gait  </a:t>
            </a:r>
            <a:endParaRPr sz="1500">
              <a:solidFill>
                <a:srgbClr val="020621"/>
              </a:solidFill>
            </a:endParaRPr>
          </a:p>
          <a:p>
            <a:pPr marL="0" lvl="0" indent="0" algn="l" rtl="0">
              <a:lnSpc>
                <a:spcPct val="100000"/>
              </a:lnSpc>
              <a:spcBef>
                <a:spcPts val="0"/>
              </a:spcBef>
              <a:spcAft>
                <a:spcPts val="0"/>
              </a:spcAft>
              <a:buNone/>
            </a:pPr>
            <a:endParaRPr sz="1500">
              <a:solidFill>
                <a:srgbClr val="020621"/>
              </a:solidFill>
            </a:endParaRPr>
          </a:p>
          <a:p>
            <a:pPr marL="0" lvl="0" indent="0" algn="l" rtl="0">
              <a:lnSpc>
                <a:spcPct val="100000"/>
              </a:lnSpc>
              <a:spcBef>
                <a:spcPts val="0"/>
              </a:spcBef>
              <a:spcAft>
                <a:spcPts val="0"/>
              </a:spcAft>
              <a:buNone/>
            </a:pPr>
            <a:r>
              <a:rPr lang="en" sz="1500">
                <a:solidFill>
                  <a:srgbClr val="020621"/>
                </a:solidFill>
              </a:rPr>
              <a:t>Cervical spine: </a:t>
            </a:r>
            <a:endParaRPr sz="1500">
              <a:solidFill>
                <a:srgbClr val="020621"/>
              </a:solidFill>
            </a:endParaRPr>
          </a:p>
          <a:p>
            <a:pPr marL="457200" lvl="0" indent="-323850" algn="l" rtl="0">
              <a:lnSpc>
                <a:spcPct val="100000"/>
              </a:lnSpc>
              <a:spcBef>
                <a:spcPts val="0"/>
              </a:spcBef>
              <a:spcAft>
                <a:spcPts val="0"/>
              </a:spcAft>
              <a:buClr>
                <a:srgbClr val="020621"/>
              </a:buClr>
              <a:buSzPts val="1500"/>
              <a:buChar char="●"/>
            </a:pPr>
            <a:r>
              <a:rPr lang="en" sz="1500">
                <a:solidFill>
                  <a:srgbClr val="020621"/>
                </a:solidFill>
              </a:rPr>
              <a:t>Range of motion</a:t>
            </a:r>
            <a:endParaRPr sz="1500">
              <a:solidFill>
                <a:srgbClr val="020621"/>
              </a:solidFill>
            </a:endParaRPr>
          </a:p>
          <a:p>
            <a:pPr marL="457200" lvl="0" indent="-323850" algn="l" rtl="0">
              <a:lnSpc>
                <a:spcPct val="100000"/>
              </a:lnSpc>
              <a:spcBef>
                <a:spcPts val="0"/>
              </a:spcBef>
              <a:spcAft>
                <a:spcPts val="0"/>
              </a:spcAft>
              <a:buClr>
                <a:srgbClr val="020621"/>
              </a:buClr>
              <a:buSzPts val="1500"/>
              <a:buChar char="●"/>
            </a:pPr>
            <a:r>
              <a:rPr lang="en" sz="1500">
                <a:solidFill>
                  <a:srgbClr val="020621"/>
                </a:solidFill>
              </a:rPr>
              <a:t>Focal areas of tenderness </a:t>
            </a:r>
            <a:endParaRPr sz="1500">
              <a:solidFill>
                <a:srgbClr val="020621"/>
              </a:solidFill>
            </a:endParaRPr>
          </a:p>
          <a:p>
            <a:pPr marL="457200" lvl="0" indent="-323850" algn="l" rtl="0">
              <a:lnSpc>
                <a:spcPct val="100000"/>
              </a:lnSpc>
              <a:spcBef>
                <a:spcPts val="0"/>
              </a:spcBef>
              <a:spcAft>
                <a:spcPts val="0"/>
              </a:spcAft>
              <a:buClr>
                <a:srgbClr val="020621"/>
              </a:buClr>
              <a:buSzPts val="1500"/>
              <a:buChar char="●"/>
            </a:pPr>
            <a:r>
              <a:rPr lang="en" sz="1500">
                <a:solidFill>
                  <a:srgbClr val="020621"/>
                </a:solidFill>
              </a:rPr>
              <a:t>Hypertonicity </a:t>
            </a:r>
            <a:endParaRPr sz="1500">
              <a:solidFill>
                <a:srgbClr val="020621"/>
              </a:solidFill>
            </a:endParaRPr>
          </a:p>
          <a:p>
            <a:pPr marL="0" lvl="0" indent="0" algn="l" rtl="0">
              <a:lnSpc>
                <a:spcPct val="100000"/>
              </a:lnSpc>
              <a:spcBef>
                <a:spcPts val="0"/>
              </a:spcBef>
              <a:spcAft>
                <a:spcPts val="0"/>
              </a:spcAft>
              <a:buNone/>
            </a:pPr>
            <a:endParaRPr sz="800">
              <a:solidFill>
                <a:srgbClr val="020621"/>
              </a:solidFill>
            </a:endParaRPr>
          </a:p>
          <a:p>
            <a:pPr marL="0" lvl="0" indent="0" algn="l" rtl="0">
              <a:lnSpc>
                <a:spcPct val="100000"/>
              </a:lnSpc>
              <a:spcBef>
                <a:spcPts val="0"/>
              </a:spcBef>
              <a:spcAft>
                <a:spcPts val="0"/>
              </a:spcAft>
              <a:buNone/>
            </a:pPr>
            <a:r>
              <a:rPr lang="en" sz="1500">
                <a:solidFill>
                  <a:srgbClr val="020621"/>
                </a:solidFill>
              </a:rPr>
              <a:t>TMJ:</a:t>
            </a:r>
            <a:endParaRPr sz="1500">
              <a:solidFill>
                <a:srgbClr val="020621"/>
              </a:solidFill>
            </a:endParaRPr>
          </a:p>
          <a:p>
            <a:pPr marL="457200" lvl="0" indent="-323850" algn="l" rtl="0">
              <a:lnSpc>
                <a:spcPct val="100000"/>
              </a:lnSpc>
              <a:spcBef>
                <a:spcPts val="0"/>
              </a:spcBef>
              <a:spcAft>
                <a:spcPts val="0"/>
              </a:spcAft>
              <a:buClr>
                <a:srgbClr val="020621"/>
              </a:buClr>
              <a:buSzPts val="1500"/>
              <a:buChar char="●"/>
            </a:pPr>
            <a:r>
              <a:rPr lang="en" sz="1500">
                <a:solidFill>
                  <a:srgbClr val="020621"/>
                </a:solidFill>
              </a:rPr>
              <a:t>Range of opening </a:t>
            </a:r>
            <a:endParaRPr sz="1500">
              <a:solidFill>
                <a:srgbClr val="020621"/>
              </a:solidFill>
            </a:endParaRPr>
          </a:p>
          <a:p>
            <a:pPr marL="457200" lvl="0" indent="-323850" algn="l" rtl="0">
              <a:lnSpc>
                <a:spcPct val="100000"/>
              </a:lnSpc>
              <a:spcBef>
                <a:spcPts val="0"/>
              </a:spcBef>
              <a:spcAft>
                <a:spcPts val="0"/>
              </a:spcAft>
              <a:buClr>
                <a:srgbClr val="020621"/>
              </a:buClr>
              <a:buSzPts val="1500"/>
              <a:buChar char="●"/>
            </a:pPr>
            <a:r>
              <a:rPr lang="en" sz="1500">
                <a:solidFill>
                  <a:srgbClr val="020621"/>
                </a:solidFill>
              </a:rPr>
              <a:t>Tenderness </a:t>
            </a:r>
            <a:endParaRPr sz="1500">
              <a:solidFill>
                <a:srgbClr val="020621"/>
              </a:solidFill>
            </a:endParaRPr>
          </a:p>
          <a:p>
            <a:pPr marL="457200" lvl="0" indent="-323850" algn="l" rtl="0">
              <a:lnSpc>
                <a:spcPct val="100000"/>
              </a:lnSpc>
              <a:spcBef>
                <a:spcPts val="0"/>
              </a:spcBef>
              <a:spcAft>
                <a:spcPts val="0"/>
              </a:spcAft>
              <a:buClr>
                <a:srgbClr val="020621"/>
              </a:buClr>
              <a:buSzPts val="1500"/>
              <a:buChar char="●"/>
            </a:pPr>
            <a:r>
              <a:rPr lang="en" sz="1500">
                <a:solidFill>
                  <a:srgbClr val="020621"/>
                </a:solidFill>
              </a:rPr>
              <a:t>Dislocation</a:t>
            </a:r>
            <a:endParaRPr sz="1500">
              <a:solidFill>
                <a:srgbClr val="020621"/>
              </a:solidFill>
            </a:endParaRPr>
          </a:p>
          <a:p>
            <a:pPr marL="457200" lvl="0" indent="0" algn="l" rtl="0">
              <a:lnSpc>
                <a:spcPct val="100000"/>
              </a:lnSpc>
              <a:spcBef>
                <a:spcPts val="0"/>
              </a:spcBef>
              <a:spcAft>
                <a:spcPts val="0"/>
              </a:spcAft>
              <a:buNone/>
            </a:pPr>
            <a:endParaRPr sz="800">
              <a:solidFill>
                <a:srgbClr val="020621"/>
              </a:solidFill>
            </a:endParaRPr>
          </a:p>
          <a:p>
            <a:pPr marL="0" lvl="0" indent="0" algn="l" rtl="0">
              <a:lnSpc>
                <a:spcPct val="100000"/>
              </a:lnSpc>
              <a:spcBef>
                <a:spcPts val="0"/>
              </a:spcBef>
              <a:spcAft>
                <a:spcPts val="0"/>
              </a:spcAft>
              <a:buNone/>
            </a:pPr>
            <a:r>
              <a:rPr lang="en" sz="1500">
                <a:solidFill>
                  <a:srgbClr val="020621"/>
                </a:solidFill>
              </a:rPr>
              <a:t>Neuro:</a:t>
            </a:r>
            <a:endParaRPr sz="1500">
              <a:solidFill>
                <a:srgbClr val="020621"/>
              </a:solidFill>
            </a:endParaRPr>
          </a:p>
          <a:p>
            <a:pPr marL="457200" lvl="0" indent="-323850" algn="l" rtl="0">
              <a:lnSpc>
                <a:spcPct val="100000"/>
              </a:lnSpc>
              <a:spcBef>
                <a:spcPts val="0"/>
              </a:spcBef>
              <a:spcAft>
                <a:spcPts val="0"/>
              </a:spcAft>
              <a:buClr>
                <a:srgbClr val="020621"/>
              </a:buClr>
              <a:buSzPts val="1500"/>
              <a:buChar char="●"/>
            </a:pPr>
            <a:r>
              <a:rPr lang="en" sz="1500">
                <a:solidFill>
                  <a:srgbClr val="020621"/>
                </a:solidFill>
              </a:rPr>
              <a:t>Cranial nerve exam </a:t>
            </a:r>
            <a:endParaRPr sz="1500">
              <a:solidFill>
                <a:srgbClr val="020621"/>
              </a:solidFill>
            </a:endParaRPr>
          </a:p>
          <a:p>
            <a:pPr marL="457200" lvl="0" indent="-323850" algn="l" rtl="0">
              <a:lnSpc>
                <a:spcPct val="100000"/>
              </a:lnSpc>
              <a:spcBef>
                <a:spcPts val="0"/>
              </a:spcBef>
              <a:spcAft>
                <a:spcPts val="0"/>
              </a:spcAft>
              <a:buClr>
                <a:srgbClr val="020621"/>
              </a:buClr>
              <a:buSzPts val="1500"/>
              <a:buChar char="●"/>
            </a:pPr>
            <a:r>
              <a:rPr lang="en" sz="1500">
                <a:solidFill>
                  <a:srgbClr val="020621"/>
                </a:solidFill>
              </a:rPr>
              <a:t>Reflexes </a:t>
            </a:r>
            <a:endParaRPr sz="1500">
              <a:solidFill>
                <a:srgbClr val="020621"/>
              </a:solidFill>
            </a:endParaRPr>
          </a:p>
          <a:p>
            <a:pPr marL="457200" lvl="0" indent="-323850" algn="l" rtl="0">
              <a:lnSpc>
                <a:spcPct val="100000"/>
              </a:lnSpc>
              <a:spcBef>
                <a:spcPts val="0"/>
              </a:spcBef>
              <a:spcAft>
                <a:spcPts val="0"/>
              </a:spcAft>
              <a:buClr>
                <a:srgbClr val="020621"/>
              </a:buClr>
              <a:buSzPts val="1500"/>
              <a:buChar char="●"/>
            </a:pPr>
            <a:r>
              <a:rPr lang="en" sz="1500">
                <a:solidFill>
                  <a:srgbClr val="020621"/>
                </a:solidFill>
              </a:rPr>
              <a:t>Romberg</a:t>
            </a:r>
            <a:endParaRPr sz="1500">
              <a:solidFill>
                <a:srgbClr val="020621"/>
              </a:solidFill>
            </a:endParaRPr>
          </a:p>
          <a:p>
            <a:pPr marL="457200" lvl="0" indent="-323850" algn="l" rtl="0">
              <a:lnSpc>
                <a:spcPct val="100000"/>
              </a:lnSpc>
              <a:spcBef>
                <a:spcPts val="0"/>
              </a:spcBef>
              <a:spcAft>
                <a:spcPts val="0"/>
              </a:spcAft>
              <a:buClr>
                <a:srgbClr val="020621"/>
              </a:buClr>
              <a:buSzPts val="1500"/>
              <a:buChar char="●"/>
            </a:pPr>
            <a:r>
              <a:rPr lang="en" sz="1500">
                <a:solidFill>
                  <a:srgbClr val="020621"/>
                </a:solidFill>
              </a:rPr>
              <a:t>Cerebellar tests </a:t>
            </a:r>
            <a:endParaRPr sz="1500">
              <a:solidFill>
                <a:srgbClr val="020621"/>
              </a:solidFill>
            </a:endParaRPr>
          </a:p>
        </p:txBody>
      </p:sp>
      <p:sp>
        <p:nvSpPr>
          <p:cNvPr id="156" name="Google Shape;156;p28"/>
          <p:cNvSpPr txBox="1">
            <a:spLocks noGrp="1"/>
          </p:cNvSpPr>
          <p:nvPr>
            <p:ph type="body" idx="1"/>
          </p:nvPr>
        </p:nvSpPr>
        <p:spPr>
          <a:xfrm>
            <a:off x="5964600" y="1076225"/>
            <a:ext cx="5614200" cy="3302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 sz="1500">
                <a:solidFill>
                  <a:srgbClr val="000000"/>
                </a:solidFill>
              </a:rPr>
              <a:t>Vision:</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Acuity </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Tracking </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Saccades</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Visual fields </a:t>
            </a:r>
            <a:endParaRPr sz="1500">
              <a:solidFill>
                <a:srgbClr val="000000"/>
              </a:solidFill>
            </a:endParaRPr>
          </a:p>
          <a:p>
            <a:pPr marL="457200" lvl="0" indent="0" algn="l" rtl="0">
              <a:lnSpc>
                <a:spcPct val="100000"/>
              </a:lnSpc>
              <a:spcBef>
                <a:spcPts val="0"/>
              </a:spcBef>
              <a:spcAft>
                <a:spcPts val="0"/>
              </a:spcAft>
              <a:buNone/>
            </a:pPr>
            <a:endParaRPr sz="800">
              <a:solidFill>
                <a:srgbClr val="000000"/>
              </a:solidFill>
            </a:endParaRPr>
          </a:p>
          <a:p>
            <a:pPr marL="0" lvl="0" indent="0" algn="l" rtl="0">
              <a:lnSpc>
                <a:spcPct val="100000"/>
              </a:lnSpc>
              <a:spcBef>
                <a:spcPts val="0"/>
              </a:spcBef>
              <a:spcAft>
                <a:spcPts val="0"/>
              </a:spcAft>
              <a:buNone/>
            </a:pPr>
            <a:r>
              <a:rPr lang="en" sz="1500">
                <a:solidFill>
                  <a:srgbClr val="000000"/>
                </a:solidFill>
              </a:rPr>
              <a:t>Sensory: </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Sharp and light touch </a:t>
            </a:r>
            <a:endParaRPr sz="1500">
              <a:solidFill>
                <a:srgbClr val="000000"/>
              </a:solidFill>
            </a:endParaRPr>
          </a:p>
          <a:p>
            <a:pPr marL="0" lvl="0" indent="0" algn="l" rtl="0">
              <a:lnSpc>
                <a:spcPct val="100000"/>
              </a:lnSpc>
              <a:spcBef>
                <a:spcPts val="0"/>
              </a:spcBef>
              <a:spcAft>
                <a:spcPts val="0"/>
              </a:spcAft>
              <a:buNone/>
            </a:pPr>
            <a:endParaRPr sz="800">
              <a:solidFill>
                <a:srgbClr val="000000"/>
              </a:solidFill>
            </a:endParaRPr>
          </a:p>
          <a:p>
            <a:pPr marL="0" lvl="0" indent="0" algn="l" rtl="0">
              <a:lnSpc>
                <a:spcPct val="100000"/>
              </a:lnSpc>
              <a:spcBef>
                <a:spcPts val="0"/>
              </a:spcBef>
              <a:spcAft>
                <a:spcPts val="0"/>
              </a:spcAft>
              <a:buNone/>
            </a:pPr>
            <a:r>
              <a:rPr lang="en" sz="1500">
                <a:solidFill>
                  <a:srgbClr val="000000"/>
                </a:solidFill>
              </a:rPr>
              <a:t>Motor: </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Power </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Coordination </a:t>
            </a:r>
            <a:endParaRPr sz="1500">
              <a:solidFill>
                <a:srgbClr val="000000"/>
              </a:solidFill>
            </a:endParaRPr>
          </a:p>
          <a:p>
            <a:pPr marL="0" lvl="0" indent="0" algn="l" rtl="0">
              <a:lnSpc>
                <a:spcPct val="100000"/>
              </a:lnSpc>
              <a:spcBef>
                <a:spcPts val="0"/>
              </a:spcBef>
              <a:spcAft>
                <a:spcPts val="0"/>
              </a:spcAft>
              <a:buNone/>
            </a:pPr>
            <a:endParaRPr sz="800">
              <a:solidFill>
                <a:srgbClr val="000000"/>
              </a:solidFill>
            </a:endParaRPr>
          </a:p>
          <a:p>
            <a:pPr marL="0" lvl="0" indent="0" algn="l" rtl="0">
              <a:lnSpc>
                <a:spcPct val="100000"/>
              </a:lnSpc>
              <a:spcBef>
                <a:spcPts val="0"/>
              </a:spcBef>
              <a:spcAft>
                <a:spcPts val="0"/>
              </a:spcAft>
              <a:buNone/>
            </a:pPr>
            <a:r>
              <a:rPr lang="en" sz="1500">
                <a:solidFill>
                  <a:srgbClr val="000000"/>
                </a:solidFill>
              </a:rPr>
              <a:t>Vestibular: </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HINTS</a:t>
            </a:r>
            <a:endParaRPr sz="1500">
              <a:solidFill>
                <a:srgbClr val="000000"/>
              </a:solidFill>
            </a:endParaRPr>
          </a:p>
          <a:p>
            <a:pPr marL="457200" lvl="0" indent="-323850" algn="l" rtl="0">
              <a:lnSpc>
                <a:spcPct val="100000"/>
              </a:lnSpc>
              <a:spcBef>
                <a:spcPts val="0"/>
              </a:spcBef>
              <a:spcAft>
                <a:spcPts val="0"/>
              </a:spcAft>
              <a:buClr>
                <a:srgbClr val="000000"/>
              </a:buClr>
              <a:buSzPts val="1500"/>
              <a:buChar char="●"/>
            </a:pPr>
            <a:r>
              <a:rPr lang="en" sz="1500">
                <a:solidFill>
                  <a:srgbClr val="000000"/>
                </a:solidFill>
              </a:rPr>
              <a:t>Dix-Hallpike</a:t>
            </a:r>
            <a:endParaRPr sz="1500">
              <a:solidFill>
                <a:srgbClr val="000000"/>
              </a:solidFill>
            </a:endParaRPr>
          </a:p>
          <a:p>
            <a:pPr marL="0" lvl="0" indent="0" algn="l" rtl="0">
              <a:lnSpc>
                <a:spcPct val="100000"/>
              </a:lnSpc>
              <a:spcBef>
                <a:spcPts val="0"/>
              </a:spcBef>
              <a:spcAft>
                <a:spcPts val="0"/>
              </a:spcAft>
              <a:buNone/>
            </a:pPr>
            <a:endParaRPr sz="1500">
              <a:solidFill>
                <a:srgbClr val="000000"/>
              </a:solidFill>
            </a:endParaRPr>
          </a:p>
          <a:p>
            <a:pPr marL="0" lvl="0" indent="0" algn="l" rtl="0">
              <a:lnSpc>
                <a:spcPct val="100000"/>
              </a:lnSpc>
              <a:spcBef>
                <a:spcPts val="0"/>
              </a:spcBef>
              <a:spcAft>
                <a:spcPts val="0"/>
              </a:spcAft>
              <a:buNone/>
            </a:pPr>
            <a:endParaRPr sz="1500">
              <a:solidFill>
                <a:srgbClr val="000000"/>
              </a:solidFill>
            </a:endParaRPr>
          </a:p>
          <a:p>
            <a:pPr marL="0" lvl="0" indent="0" algn="l" rtl="0">
              <a:spcBef>
                <a:spcPts val="0"/>
              </a:spcBef>
              <a:spcAft>
                <a:spcPts val="1200"/>
              </a:spcAft>
              <a:buNone/>
            </a:pPr>
            <a:endParaRPr sz="1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9"/>
          <p:cNvPicPr preferRelativeResize="0"/>
          <p:nvPr/>
        </p:nvPicPr>
        <p:blipFill>
          <a:blip r:embed="rId3">
            <a:alphaModFix/>
          </a:blip>
          <a:stretch>
            <a:fillRect/>
          </a:stretch>
        </p:blipFill>
        <p:spPr>
          <a:xfrm>
            <a:off x="152400" y="1761012"/>
            <a:ext cx="8839200" cy="1621477"/>
          </a:xfrm>
          <a:prstGeom prst="rect">
            <a:avLst/>
          </a:prstGeom>
          <a:noFill/>
          <a:ln>
            <a:noFill/>
          </a:ln>
        </p:spPr>
      </p:pic>
      <p:sp>
        <p:nvSpPr>
          <p:cNvPr id="162" name="Google Shape;162;p2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Physical Exam - HINTS Exam </a:t>
            </a:r>
            <a:endParaRPr/>
          </a:p>
        </p:txBody>
      </p:sp>
      <p:sp>
        <p:nvSpPr>
          <p:cNvPr id="163" name="Google Shape;163;p29"/>
          <p:cNvSpPr txBox="1"/>
          <p:nvPr/>
        </p:nvSpPr>
        <p:spPr>
          <a:xfrm>
            <a:off x="6880825" y="3374600"/>
            <a:ext cx="1951500" cy="35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latin typeface="Calibri"/>
                <a:ea typeface="Calibri"/>
                <a:cs typeface="Calibri"/>
                <a:sym typeface="Calibri"/>
              </a:rPr>
              <a:t>(Simpson and Kalivoda, 2019) </a:t>
            </a:r>
            <a:endParaRPr sz="1100">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Physical Exam - VOMS </a:t>
            </a:r>
            <a:endParaRPr/>
          </a:p>
        </p:txBody>
      </p:sp>
      <p:pic>
        <p:nvPicPr>
          <p:cNvPr id="169" name="Google Shape;169;p30"/>
          <p:cNvPicPr preferRelativeResize="0"/>
          <p:nvPr/>
        </p:nvPicPr>
        <p:blipFill>
          <a:blip r:embed="rId3">
            <a:alphaModFix/>
          </a:blip>
          <a:stretch>
            <a:fillRect/>
          </a:stretch>
        </p:blipFill>
        <p:spPr>
          <a:xfrm>
            <a:off x="1568262" y="1221552"/>
            <a:ext cx="6007475" cy="2531650"/>
          </a:xfrm>
          <a:prstGeom prst="rect">
            <a:avLst/>
          </a:prstGeom>
          <a:noFill/>
          <a:ln>
            <a:noFill/>
          </a:ln>
        </p:spPr>
      </p:pic>
      <p:sp>
        <p:nvSpPr>
          <p:cNvPr id="170" name="Google Shape;170;p30"/>
          <p:cNvSpPr txBox="1"/>
          <p:nvPr/>
        </p:nvSpPr>
        <p:spPr>
          <a:xfrm>
            <a:off x="1549500" y="4035363"/>
            <a:ext cx="6045000" cy="10158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Open Sans"/>
              <a:buAutoNum type="arabicPeriod"/>
            </a:pPr>
            <a:r>
              <a:rPr lang="en">
                <a:latin typeface="Open Sans"/>
                <a:ea typeface="Open Sans"/>
                <a:cs typeface="Open Sans"/>
                <a:sym typeface="Open Sans"/>
              </a:rPr>
              <a:t>Baseline symptoms assessed </a:t>
            </a:r>
            <a:endParaRPr>
              <a:latin typeface="Open Sans"/>
              <a:ea typeface="Open Sans"/>
              <a:cs typeface="Open Sans"/>
              <a:sym typeface="Open Sans"/>
            </a:endParaRPr>
          </a:p>
          <a:p>
            <a:pPr marL="457200" lvl="0" indent="-317500" algn="l" rtl="0">
              <a:spcBef>
                <a:spcPts val="0"/>
              </a:spcBef>
              <a:spcAft>
                <a:spcPts val="0"/>
              </a:spcAft>
              <a:buSzPts val="1400"/>
              <a:buFont typeface="Open Sans"/>
              <a:buAutoNum type="arabicPeriod"/>
            </a:pPr>
            <a:r>
              <a:rPr lang="en">
                <a:latin typeface="Open Sans"/>
                <a:ea typeface="Open Sans"/>
                <a:cs typeface="Open Sans"/>
                <a:sym typeface="Open Sans"/>
              </a:rPr>
              <a:t>Patient rates symptoms on 0 – 10 scale for each test</a:t>
            </a:r>
            <a:endParaRPr>
              <a:latin typeface="Open Sans"/>
              <a:ea typeface="Open Sans"/>
              <a:cs typeface="Open Sans"/>
              <a:sym typeface="Open Sans"/>
            </a:endParaRPr>
          </a:p>
          <a:p>
            <a:pPr marL="914400" lvl="1" indent="-304800" algn="l" rtl="0">
              <a:spcBef>
                <a:spcPts val="0"/>
              </a:spcBef>
              <a:spcAft>
                <a:spcPts val="0"/>
              </a:spcAft>
              <a:buSzPts val="1200"/>
              <a:buFont typeface="Open Sans"/>
              <a:buChar char="○"/>
            </a:pPr>
            <a:r>
              <a:rPr lang="en" sz="1200">
                <a:latin typeface="Open Sans"/>
                <a:ea typeface="Open Sans"/>
                <a:cs typeface="Open Sans"/>
                <a:sym typeface="Open Sans"/>
              </a:rPr>
              <a:t>Note: normal convergence is &lt;6cm </a:t>
            </a:r>
            <a:endParaRPr sz="1200">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171" name="Google Shape;171;p30"/>
          <p:cNvSpPr txBox="1"/>
          <p:nvPr/>
        </p:nvSpPr>
        <p:spPr>
          <a:xfrm>
            <a:off x="5954100" y="3753200"/>
            <a:ext cx="1640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t>(Elder et al., 2016)</a:t>
            </a:r>
            <a:endParaRPr sz="1100"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1"/>
          <p:cNvPicPr preferRelativeResize="0"/>
          <p:nvPr/>
        </p:nvPicPr>
        <p:blipFill>
          <a:blip r:embed="rId3">
            <a:alphaModFix/>
          </a:blip>
          <a:stretch>
            <a:fillRect/>
          </a:stretch>
        </p:blipFill>
        <p:spPr>
          <a:xfrm>
            <a:off x="3638650" y="33075"/>
            <a:ext cx="4051576" cy="4947050"/>
          </a:xfrm>
          <a:prstGeom prst="rect">
            <a:avLst/>
          </a:prstGeom>
          <a:noFill/>
          <a:ln>
            <a:noFill/>
          </a:ln>
        </p:spPr>
      </p:pic>
      <p:sp>
        <p:nvSpPr>
          <p:cNvPr id="177" name="Google Shape;177;p31"/>
          <p:cNvSpPr txBox="1"/>
          <p:nvPr/>
        </p:nvSpPr>
        <p:spPr>
          <a:xfrm>
            <a:off x="438350" y="498650"/>
            <a:ext cx="2910600" cy="4565100"/>
          </a:xfrm>
          <a:prstGeom prst="rect">
            <a:avLst/>
          </a:prstGeom>
          <a:noFill/>
          <a:ln>
            <a:noFill/>
          </a:ln>
        </p:spPr>
        <p:txBody>
          <a:bodyPr spcFirstLastPara="1" wrap="square" lIns="91425" tIns="91425" rIns="91425" bIns="91425" anchor="t" anchorCtr="0">
            <a:spAutoFit/>
          </a:bodyPr>
          <a:lstStyle/>
          <a:p>
            <a:pPr marL="457200" lvl="0" indent="-314325" algn="l" rtl="0">
              <a:lnSpc>
                <a:spcPct val="115000"/>
              </a:lnSpc>
              <a:spcBef>
                <a:spcPts val="0"/>
              </a:spcBef>
              <a:spcAft>
                <a:spcPts val="0"/>
              </a:spcAft>
              <a:buClr>
                <a:srgbClr val="041532"/>
              </a:buClr>
              <a:buSzPts val="1350"/>
              <a:buChar char="●"/>
            </a:pPr>
            <a:r>
              <a:rPr lang="en" sz="1350">
                <a:solidFill>
                  <a:srgbClr val="041532"/>
                </a:solidFill>
                <a:highlight>
                  <a:srgbClr val="FFFFFF"/>
                </a:highlight>
              </a:rPr>
              <a:t>Smooth Pursuits — The ability of the eyes to slowly follow an object along a pathway with the head remaining in place.</a:t>
            </a:r>
            <a:endParaRPr sz="1350">
              <a:solidFill>
                <a:srgbClr val="041532"/>
              </a:solidFill>
              <a:highlight>
                <a:srgbClr val="FFFFFF"/>
              </a:highlight>
            </a:endParaRPr>
          </a:p>
          <a:p>
            <a:pPr marL="457200" lvl="0" indent="-314325" algn="l" rtl="0">
              <a:lnSpc>
                <a:spcPct val="115000"/>
              </a:lnSpc>
              <a:spcBef>
                <a:spcPts val="0"/>
              </a:spcBef>
              <a:spcAft>
                <a:spcPts val="0"/>
              </a:spcAft>
              <a:buClr>
                <a:srgbClr val="041532"/>
              </a:buClr>
              <a:buSzPts val="1350"/>
              <a:buChar char="●"/>
            </a:pPr>
            <a:r>
              <a:rPr lang="en" sz="1350">
                <a:solidFill>
                  <a:srgbClr val="041532"/>
                </a:solidFill>
                <a:highlight>
                  <a:srgbClr val="FFFFFF"/>
                </a:highlight>
              </a:rPr>
              <a:t>Saccades — The ability of the eyes to move quickly from one object to another while staying in focus.</a:t>
            </a:r>
            <a:endParaRPr sz="1350">
              <a:solidFill>
                <a:srgbClr val="041532"/>
              </a:solidFill>
              <a:highlight>
                <a:srgbClr val="FFFFFF"/>
              </a:highlight>
            </a:endParaRPr>
          </a:p>
          <a:p>
            <a:pPr marL="457200" lvl="0" indent="-314325" algn="l" rtl="0">
              <a:lnSpc>
                <a:spcPct val="115000"/>
              </a:lnSpc>
              <a:spcBef>
                <a:spcPts val="0"/>
              </a:spcBef>
              <a:spcAft>
                <a:spcPts val="0"/>
              </a:spcAft>
              <a:buClr>
                <a:srgbClr val="041532"/>
              </a:buClr>
              <a:buSzPts val="1350"/>
              <a:buChar char="●"/>
            </a:pPr>
            <a:r>
              <a:rPr lang="en" sz="1350">
                <a:solidFill>
                  <a:srgbClr val="041532"/>
                </a:solidFill>
                <a:highlight>
                  <a:srgbClr val="FFFFFF"/>
                </a:highlight>
              </a:rPr>
              <a:t>Convergence — The ability to view a near target without double vision.</a:t>
            </a:r>
            <a:endParaRPr sz="1350">
              <a:solidFill>
                <a:srgbClr val="041532"/>
              </a:solidFill>
              <a:highlight>
                <a:srgbClr val="FFFFFF"/>
              </a:highlight>
            </a:endParaRPr>
          </a:p>
          <a:p>
            <a:pPr marL="457200" lvl="0" indent="-314325" algn="l" rtl="0">
              <a:lnSpc>
                <a:spcPct val="115000"/>
              </a:lnSpc>
              <a:spcBef>
                <a:spcPts val="0"/>
              </a:spcBef>
              <a:spcAft>
                <a:spcPts val="0"/>
              </a:spcAft>
              <a:buClr>
                <a:srgbClr val="041532"/>
              </a:buClr>
              <a:buSzPts val="1350"/>
              <a:buChar char="●"/>
            </a:pPr>
            <a:r>
              <a:rPr lang="en" sz="1350">
                <a:solidFill>
                  <a:srgbClr val="041532"/>
                </a:solidFill>
                <a:highlight>
                  <a:srgbClr val="FFFFFF"/>
                </a:highlight>
              </a:rPr>
              <a:t>Vestibular-Ocular Reflex (VOR) — The ability to maintain eyes and fixation on an object while the head is moving.</a:t>
            </a:r>
            <a:endParaRPr sz="1350">
              <a:solidFill>
                <a:srgbClr val="041532"/>
              </a:solidFill>
              <a:highlight>
                <a:srgbClr val="FFFFFF"/>
              </a:highlight>
            </a:endParaRPr>
          </a:p>
          <a:p>
            <a:pPr marL="0" lvl="0" indent="0" algn="l" rtl="0">
              <a:spcBef>
                <a:spcPts val="800"/>
              </a:spcBef>
              <a:spcAft>
                <a:spcPts val="0"/>
              </a:spcAft>
              <a:buNone/>
            </a:pPr>
            <a:endParaRPr>
              <a:latin typeface="Open Sans"/>
              <a:ea typeface="Open Sans"/>
              <a:cs typeface="Open Sans"/>
              <a:sym typeface="Open Sans"/>
            </a:endParaRPr>
          </a:p>
        </p:txBody>
      </p:sp>
      <p:sp>
        <p:nvSpPr>
          <p:cNvPr id="178" name="Google Shape;178;p31"/>
          <p:cNvSpPr txBox="1"/>
          <p:nvPr/>
        </p:nvSpPr>
        <p:spPr>
          <a:xfrm>
            <a:off x="7774200" y="4426025"/>
            <a:ext cx="13698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a:latin typeface="Open Sans"/>
                <a:ea typeface="Open Sans"/>
                <a:cs typeface="Open Sans"/>
                <a:sym typeface="Open Sans"/>
              </a:rPr>
              <a:t>(DiCesaro and Kingma, 2017)</a:t>
            </a:r>
            <a:endParaRPr sz="12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Disclosures</a:t>
            </a:r>
            <a:endParaRPr/>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fontScale="70000" lnSpcReduction="20000"/>
          </a:bodyPr>
          <a:lstStyle/>
          <a:p>
            <a:pPr marL="0" lvl="0" indent="0" algn="l" rtl="0">
              <a:lnSpc>
                <a:spcPct val="90000"/>
              </a:lnSpc>
              <a:spcBef>
                <a:spcPts val="1000"/>
              </a:spcBef>
              <a:spcAft>
                <a:spcPts val="0"/>
              </a:spcAft>
              <a:buNone/>
            </a:pPr>
            <a:r>
              <a:rPr lang="en" sz="2800">
                <a:solidFill>
                  <a:srgbClr val="000000"/>
                </a:solidFill>
                <a:latin typeface="Calibri"/>
                <a:ea typeface="Calibri"/>
                <a:cs typeface="Calibri"/>
                <a:sym typeface="Calibri"/>
              </a:rPr>
              <a:t>Relevant relationships with commercial entities:</a:t>
            </a:r>
            <a:endParaRPr sz="2800">
              <a:solidFill>
                <a:srgbClr val="000000"/>
              </a:solidFill>
              <a:latin typeface="Calibri"/>
              <a:ea typeface="Calibri"/>
              <a:cs typeface="Calibri"/>
              <a:sym typeface="Calibri"/>
            </a:endParaRPr>
          </a:p>
          <a:p>
            <a:pPr marL="457200" lvl="0" indent="-353060" algn="l" rtl="0">
              <a:lnSpc>
                <a:spcPct val="90000"/>
              </a:lnSpc>
              <a:spcBef>
                <a:spcPts val="1000"/>
              </a:spcBef>
              <a:spcAft>
                <a:spcPts val="0"/>
              </a:spcAft>
              <a:buClr>
                <a:srgbClr val="000000"/>
              </a:buClr>
              <a:buSzPct val="100000"/>
              <a:buFont typeface="Calibri"/>
              <a:buChar char="➢"/>
            </a:pPr>
            <a:r>
              <a:rPr lang="en" sz="2800">
                <a:solidFill>
                  <a:srgbClr val="000000"/>
                </a:solidFill>
                <a:latin typeface="Calibri"/>
                <a:ea typeface="Calibri"/>
                <a:cs typeface="Calibri"/>
                <a:sym typeface="Calibri"/>
              </a:rPr>
              <a:t>  None</a:t>
            </a:r>
            <a:endParaRPr sz="2800">
              <a:solidFill>
                <a:srgbClr val="000000"/>
              </a:solidFill>
              <a:latin typeface="Arial"/>
              <a:ea typeface="Arial"/>
              <a:cs typeface="Arial"/>
              <a:sym typeface="Arial"/>
            </a:endParaRPr>
          </a:p>
          <a:p>
            <a:pPr marL="0" lvl="0" indent="0" algn="l" rtl="0">
              <a:lnSpc>
                <a:spcPct val="90000"/>
              </a:lnSpc>
              <a:spcBef>
                <a:spcPts val="1000"/>
              </a:spcBef>
              <a:spcAft>
                <a:spcPts val="0"/>
              </a:spcAft>
              <a:buNone/>
            </a:pPr>
            <a:endParaRPr sz="2800">
              <a:solidFill>
                <a:srgbClr val="000000"/>
              </a:solidFill>
              <a:latin typeface="Arial"/>
              <a:ea typeface="Arial"/>
              <a:cs typeface="Arial"/>
              <a:sym typeface="Arial"/>
            </a:endParaRPr>
          </a:p>
          <a:p>
            <a:pPr marL="0" lvl="0" indent="0" algn="l" rtl="0">
              <a:lnSpc>
                <a:spcPct val="90000"/>
              </a:lnSpc>
              <a:spcBef>
                <a:spcPts val="1000"/>
              </a:spcBef>
              <a:spcAft>
                <a:spcPts val="0"/>
              </a:spcAft>
              <a:buNone/>
            </a:pPr>
            <a:r>
              <a:rPr lang="en" sz="2800">
                <a:solidFill>
                  <a:srgbClr val="000000"/>
                </a:solidFill>
                <a:latin typeface="Calibri"/>
                <a:ea typeface="Calibri"/>
                <a:cs typeface="Calibri"/>
                <a:sym typeface="Calibri"/>
              </a:rPr>
              <a:t>Potential for conflicts of interest within this presentation:</a:t>
            </a:r>
            <a:endParaRPr sz="2800">
              <a:solidFill>
                <a:srgbClr val="000000"/>
              </a:solidFill>
              <a:latin typeface="Calibri"/>
              <a:ea typeface="Calibri"/>
              <a:cs typeface="Calibri"/>
              <a:sym typeface="Calibri"/>
            </a:endParaRPr>
          </a:p>
          <a:p>
            <a:pPr marL="457200" lvl="0" indent="-353060" algn="l" rtl="0">
              <a:lnSpc>
                <a:spcPct val="90000"/>
              </a:lnSpc>
              <a:spcBef>
                <a:spcPts val="1000"/>
              </a:spcBef>
              <a:spcAft>
                <a:spcPts val="0"/>
              </a:spcAft>
              <a:buClr>
                <a:srgbClr val="000000"/>
              </a:buClr>
              <a:buSzPct val="100000"/>
              <a:buFont typeface="Calibri"/>
              <a:buChar char="➢"/>
            </a:pPr>
            <a:r>
              <a:rPr lang="en" sz="2800">
                <a:solidFill>
                  <a:srgbClr val="000000"/>
                </a:solidFill>
                <a:latin typeface="Calibri"/>
                <a:ea typeface="Calibri"/>
                <a:cs typeface="Calibri"/>
                <a:sym typeface="Calibri"/>
              </a:rPr>
              <a:t>  None</a:t>
            </a:r>
            <a:endParaRPr sz="2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endParaRPr sz="2800">
              <a:solidFill>
                <a:srgbClr val="000000"/>
              </a:solidFill>
              <a:latin typeface="Calibri"/>
              <a:ea typeface="Calibri"/>
              <a:cs typeface="Calibri"/>
              <a:sym typeface="Calibri"/>
            </a:endParaRPr>
          </a:p>
          <a:p>
            <a:pPr marL="0" lvl="0" indent="0" algn="l" rtl="0">
              <a:lnSpc>
                <a:spcPct val="90000"/>
              </a:lnSpc>
              <a:spcBef>
                <a:spcPts val="1000"/>
              </a:spcBef>
              <a:spcAft>
                <a:spcPts val="0"/>
              </a:spcAft>
              <a:buNone/>
            </a:pPr>
            <a:r>
              <a:rPr lang="en" sz="2800">
                <a:solidFill>
                  <a:srgbClr val="000000"/>
                </a:solidFill>
                <a:latin typeface="Calibri"/>
                <a:ea typeface="Calibri"/>
                <a:cs typeface="Calibri"/>
                <a:sym typeface="Calibri"/>
              </a:rPr>
              <a:t>Steps taken to review and mitigate potential bias:</a:t>
            </a:r>
            <a:endParaRPr sz="2800">
              <a:solidFill>
                <a:srgbClr val="000000"/>
              </a:solidFill>
              <a:latin typeface="Calibri"/>
              <a:ea typeface="Calibri"/>
              <a:cs typeface="Calibri"/>
              <a:sym typeface="Calibri"/>
            </a:endParaRPr>
          </a:p>
          <a:p>
            <a:pPr marL="457200" lvl="0" indent="-353060" algn="l" rtl="0">
              <a:lnSpc>
                <a:spcPct val="90000"/>
              </a:lnSpc>
              <a:spcBef>
                <a:spcPts val="1000"/>
              </a:spcBef>
              <a:spcAft>
                <a:spcPts val="0"/>
              </a:spcAft>
              <a:buClr>
                <a:srgbClr val="000000"/>
              </a:buClr>
              <a:buSzPct val="100000"/>
              <a:buFont typeface="Calibri"/>
              <a:buChar char="➢"/>
            </a:pPr>
            <a:r>
              <a:rPr lang="en" sz="2800">
                <a:solidFill>
                  <a:srgbClr val="000000"/>
                </a:solidFill>
                <a:latin typeface="Calibri"/>
                <a:ea typeface="Calibri"/>
                <a:cs typeface="Calibri"/>
                <a:sym typeface="Calibri"/>
              </a:rPr>
              <a:t>  N/A</a:t>
            </a:r>
            <a:endParaRPr sz="2800">
              <a:solidFill>
                <a:srgbClr val="000000"/>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3) Physical Exam - VOMS for Ms. M</a:t>
            </a:r>
            <a:endParaRPr/>
          </a:p>
        </p:txBody>
      </p:sp>
      <p:pic>
        <p:nvPicPr>
          <p:cNvPr id="184" name="Google Shape;184;p32"/>
          <p:cNvPicPr preferRelativeResize="0"/>
          <p:nvPr/>
        </p:nvPicPr>
        <p:blipFill>
          <a:blip r:embed="rId3">
            <a:alphaModFix/>
          </a:blip>
          <a:stretch>
            <a:fillRect/>
          </a:stretch>
        </p:blipFill>
        <p:spPr>
          <a:xfrm>
            <a:off x="1001772" y="1186987"/>
            <a:ext cx="7140468" cy="3009101"/>
          </a:xfrm>
          <a:prstGeom prst="rect">
            <a:avLst/>
          </a:prstGeom>
          <a:noFill/>
          <a:ln>
            <a:noFill/>
          </a:ln>
        </p:spPr>
      </p:pic>
      <p:sp>
        <p:nvSpPr>
          <p:cNvPr id="185" name="Google Shape;185;p32"/>
          <p:cNvSpPr txBox="1"/>
          <p:nvPr/>
        </p:nvSpPr>
        <p:spPr>
          <a:xfrm>
            <a:off x="3997400" y="1910125"/>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6</a:t>
            </a:r>
            <a:endParaRPr sz="1000" b="1">
              <a:solidFill>
                <a:srgbClr val="FF0000"/>
              </a:solidFill>
              <a:latin typeface="Open Sans"/>
              <a:ea typeface="Open Sans"/>
              <a:cs typeface="Open Sans"/>
              <a:sym typeface="Open Sans"/>
            </a:endParaRPr>
          </a:p>
        </p:txBody>
      </p:sp>
      <p:sp>
        <p:nvSpPr>
          <p:cNvPr id="186" name="Google Shape;186;p32"/>
          <p:cNvSpPr txBox="1"/>
          <p:nvPr/>
        </p:nvSpPr>
        <p:spPr>
          <a:xfrm>
            <a:off x="4651200" y="1910125"/>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2</a:t>
            </a:r>
            <a:endParaRPr sz="1000" b="1">
              <a:solidFill>
                <a:srgbClr val="FF0000"/>
              </a:solidFill>
              <a:latin typeface="Open Sans"/>
              <a:ea typeface="Open Sans"/>
              <a:cs typeface="Open Sans"/>
              <a:sym typeface="Open Sans"/>
            </a:endParaRPr>
          </a:p>
        </p:txBody>
      </p:sp>
      <p:sp>
        <p:nvSpPr>
          <p:cNvPr id="187" name="Google Shape;187;p32"/>
          <p:cNvSpPr txBox="1"/>
          <p:nvPr/>
        </p:nvSpPr>
        <p:spPr>
          <a:xfrm>
            <a:off x="5304988" y="1910125"/>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2</a:t>
            </a:r>
            <a:endParaRPr sz="1000" b="1">
              <a:solidFill>
                <a:srgbClr val="FF0000"/>
              </a:solidFill>
              <a:latin typeface="Open Sans"/>
              <a:ea typeface="Open Sans"/>
              <a:cs typeface="Open Sans"/>
              <a:sym typeface="Open Sans"/>
            </a:endParaRPr>
          </a:p>
        </p:txBody>
      </p:sp>
      <p:sp>
        <p:nvSpPr>
          <p:cNvPr id="188" name="Google Shape;188;p32"/>
          <p:cNvSpPr txBox="1"/>
          <p:nvPr/>
        </p:nvSpPr>
        <p:spPr>
          <a:xfrm>
            <a:off x="5958800" y="1910125"/>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6</a:t>
            </a:r>
            <a:endParaRPr sz="1000" b="1">
              <a:solidFill>
                <a:srgbClr val="FF0000"/>
              </a:solidFill>
              <a:latin typeface="Open Sans"/>
              <a:ea typeface="Open Sans"/>
              <a:cs typeface="Open Sans"/>
              <a:sym typeface="Open Sans"/>
            </a:endParaRPr>
          </a:p>
        </p:txBody>
      </p:sp>
      <p:sp>
        <p:nvSpPr>
          <p:cNvPr id="189" name="Google Shape;189;p32"/>
          <p:cNvSpPr txBox="1"/>
          <p:nvPr/>
        </p:nvSpPr>
        <p:spPr>
          <a:xfrm>
            <a:off x="3997400" y="2147475"/>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7</a:t>
            </a:r>
            <a:endParaRPr sz="1000" b="1">
              <a:solidFill>
                <a:srgbClr val="FF0000"/>
              </a:solidFill>
              <a:latin typeface="Open Sans"/>
              <a:ea typeface="Open Sans"/>
              <a:cs typeface="Open Sans"/>
              <a:sym typeface="Open Sans"/>
            </a:endParaRPr>
          </a:p>
        </p:txBody>
      </p:sp>
      <p:sp>
        <p:nvSpPr>
          <p:cNvPr id="190" name="Google Shape;190;p32"/>
          <p:cNvSpPr txBox="1"/>
          <p:nvPr/>
        </p:nvSpPr>
        <p:spPr>
          <a:xfrm>
            <a:off x="3997400" y="2367850"/>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7</a:t>
            </a:r>
            <a:endParaRPr sz="1000" b="1">
              <a:solidFill>
                <a:srgbClr val="FF0000"/>
              </a:solidFill>
              <a:latin typeface="Open Sans"/>
              <a:ea typeface="Open Sans"/>
              <a:cs typeface="Open Sans"/>
              <a:sym typeface="Open Sans"/>
            </a:endParaRPr>
          </a:p>
        </p:txBody>
      </p:sp>
      <p:sp>
        <p:nvSpPr>
          <p:cNvPr id="191" name="Google Shape;191;p32"/>
          <p:cNvSpPr txBox="1"/>
          <p:nvPr/>
        </p:nvSpPr>
        <p:spPr>
          <a:xfrm>
            <a:off x="3997400" y="2622750"/>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7</a:t>
            </a:r>
            <a:endParaRPr sz="1000" b="1">
              <a:solidFill>
                <a:srgbClr val="FF0000"/>
              </a:solidFill>
              <a:latin typeface="Open Sans"/>
              <a:ea typeface="Open Sans"/>
              <a:cs typeface="Open Sans"/>
              <a:sym typeface="Open Sans"/>
            </a:endParaRPr>
          </a:p>
        </p:txBody>
      </p:sp>
      <p:sp>
        <p:nvSpPr>
          <p:cNvPr id="192" name="Google Shape;192;p32"/>
          <p:cNvSpPr txBox="1"/>
          <p:nvPr/>
        </p:nvSpPr>
        <p:spPr>
          <a:xfrm>
            <a:off x="7052525" y="2961450"/>
            <a:ext cx="6075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4 cm</a:t>
            </a:r>
            <a:endParaRPr sz="1000" b="1">
              <a:solidFill>
                <a:srgbClr val="FF0000"/>
              </a:solidFill>
              <a:latin typeface="Open Sans"/>
              <a:ea typeface="Open Sans"/>
              <a:cs typeface="Open Sans"/>
              <a:sym typeface="Open Sans"/>
            </a:endParaRPr>
          </a:p>
          <a:p>
            <a:pPr marL="0" lvl="0" indent="0" algn="l" rtl="0">
              <a:spcBef>
                <a:spcPts val="0"/>
              </a:spcBef>
              <a:spcAft>
                <a:spcPts val="0"/>
              </a:spcAft>
              <a:buNone/>
            </a:pPr>
            <a:r>
              <a:rPr lang="en" sz="1000" b="1">
                <a:solidFill>
                  <a:srgbClr val="FF0000"/>
                </a:solidFill>
                <a:latin typeface="Open Sans"/>
                <a:ea typeface="Open Sans"/>
                <a:cs typeface="Open Sans"/>
                <a:sym typeface="Open Sans"/>
              </a:rPr>
              <a:t>4 cm</a:t>
            </a:r>
            <a:endParaRPr sz="1000" b="1">
              <a:solidFill>
                <a:srgbClr val="FF0000"/>
              </a:solidFill>
              <a:latin typeface="Open Sans"/>
              <a:ea typeface="Open Sans"/>
              <a:cs typeface="Open Sans"/>
              <a:sym typeface="Open Sans"/>
            </a:endParaRPr>
          </a:p>
          <a:p>
            <a:pPr marL="0" lvl="0" indent="0" algn="l" rtl="0">
              <a:spcBef>
                <a:spcPts val="0"/>
              </a:spcBef>
              <a:spcAft>
                <a:spcPts val="0"/>
              </a:spcAft>
              <a:buNone/>
            </a:pPr>
            <a:r>
              <a:rPr lang="en" sz="1000" b="1">
                <a:solidFill>
                  <a:srgbClr val="FF0000"/>
                </a:solidFill>
                <a:latin typeface="Open Sans"/>
                <a:ea typeface="Open Sans"/>
                <a:cs typeface="Open Sans"/>
                <a:sym typeface="Open Sans"/>
              </a:rPr>
              <a:t>4.5 cm</a:t>
            </a:r>
            <a:endParaRPr sz="1000" b="1">
              <a:solidFill>
                <a:srgbClr val="FF0000"/>
              </a:solidFill>
              <a:latin typeface="Open Sans"/>
              <a:ea typeface="Open Sans"/>
              <a:cs typeface="Open Sans"/>
              <a:sym typeface="Open Sans"/>
            </a:endParaRPr>
          </a:p>
        </p:txBody>
      </p:sp>
      <p:sp>
        <p:nvSpPr>
          <p:cNvPr id="193" name="Google Shape;193;p32"/>
          <p:cNvSpPr txBox="1"/>
          <p:nvPr/>
        </p:nvSpPr>
        <p:spPr>
          <a:xfrm>
            <a:off x="4027425" y="3481225"/>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9</a:t>
            </a:r>
            <a:endParaRPr sz="1000" b="1">
              <a:solidFill>
                <a:srgbClr val="FF0000"/>
              </a:solidFill>
              <a:latin typeface="Open Sans"/>
              <a:ea typeface="Open Sans"/>
              <a:cs typeface="Open Sans"/>
              <a:sym typeface="Open Sans"/>
            </a:endParaRPr>
          </a:p>
        </p:txBody>
      </p:sp>
      <p:sp>
        <p:nvSpPr>
          <p:cNvPr id="194" name="Google Shape;194;p32"/>
          <p:cNvSpPr txBox="1"/>
          <p:nvPr/>
        </p:nvSpPr>
        <p:spPr>
          <a:xfrm>
            <a:off x="4027425" y="3726825"/>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8</a:t>
            </a:r>
            <a:endParaRPr sz="1000" b="1">
              <a:solidFill>
                <a:srgbClr val="FF0000"/>
              </a:solidFill>
              <a:latin typeface="Open Sans"/>
              <a:ea typeface="Open Sans"/>
              <a:cs typeface="Open Sans"/>
              <a:sym typeface="Open Sans"/>
            </a:endParaRPr>
          </a:p>
        </p:txBody>
      </p:sp>
      <p:sp>
        <p:nvSpPr>
          <p:cNvPr id="195" name="Google Shape;195;p32"/>
          <p:cNvSpPr txBox="1"/>
          <p:nvPr/>
        </p:nvSpPr>
        <p:spPr>
          <a:xfrm>
            <a:off x="4651200" y="2147475"/>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4</a:t>
            </a:r>
            <a:endParaRPr sz="1000" b="1">
              <a:solidFill>
                <a:srgbClr val="FF0000"/>
              </a:solidFill>
              <a:latin typeface="Open Sans"/>
              <a:ea typeface="Open Sans"/>
              <a:cs typeface="Open Sans"/>
              <a:sym typeface="Open Sans"/>
            </a:endParaRPr>
          </a:p>
        </p:txBody>
      </p:sp>
      <p:sp>
        <p:nvSpPr>
          <p:cNvPr id="196" name="Google Shape;196;p32"/>
          <p:cNvSpPr txBox="1"/>
          <p:nvPr/>
        </p:nvSpPr>
        <p:spPr>
          <a:xfrm>
            <a:off x="4651200" y="2367850"/>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5</a:t>
            </a:r>
            <a:endParaRPr sz="1000" b="1">
              <a:solidFill>
                <a:srgbClr val="FF0000"/>
              </a:solidFill>
              <a:latin typeface="Open Sans"/>
              <a:ea typeface="Open Sans"/>
              <a:cs typeface="Open Sans"/>
              <a:sym typeface="Open Sans"/>
            </a:endParaRPr>
          </a:p>
        </p:txBody>
      </p:sp>
      <p:sp>
        <p:nvSpPr>
          <p:cNvPr id="197" name="Google Shape;197;p32"/>
          <p:cNvSpPr txBox="1"/>
          <p:nvPr/>
        </p:nvSpPr>
        <p:spPr>
          <a:xfrm>
            <a:off x="4651200" y="2622750"/>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4</a:t>
            </a:r>
            <a:endParaRPr sz="1000" b="1">
              <a:solidFill>
                <a:srgbClr val="FF0000"/>
              </a:solidFill>
              <a:latin typeface="Open Sans"/>
              <a:ea typeface="Open Sans"/>
              <a:cs typeface="Open Sans"/>
              <a:sym typeface="Open Sans"/>
            </a:endParaRPr>
          </a:p>
        </p:txBody>
      </p:sp>
      <p:sp>
        <p:nvSpPr>
          <p:cNvPr id="198" name="Google Shape;198;p32"/>
          <p:cNvSpPr txBox="1"/>
          <p:nvPr/>
        </p:nvSpPr>
        <p:spPr>
          <a:xfrm>
            <a:off x="4651200" y="3481225"/>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5</a:t>
            </a:r>
            <a:endParaRPr sz="1000" b="1">
              <a:solidFill>
                <a:srgbClr val="FF0000"/>
              </a:solidFill>
              <a:latin typeface="Open Sans"/>
              <a:ea typeface="Open Sans"/>
              <a:cs typeface="Open Sans"/>
              <a:sym typeface="Open Sans"/>
            </a:endParaRPr>
          </a:p>
        </p:txBody>
      </p:sp>
      <p:sp>
        <p:nvSpPr>
          <p:cNvPr id="199" name="Google Shape;199;p32"/>
          <p:cNvSpPr txBox="1"/>
          <p:nvPr/>
        </p:nvSpPr>
        <p:spPr>
          <a:xfrm>
            <a:off x="4651200" y="3726825"/>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4</a:t>
            </a:r>
            <a:endParaRPr sz="1000" b="1">
              <a:solidFill>
                <a:srgbClr val="FF0000"/>
              </a:solidFill>
              <a:latin typeface="Open Sans"/>
              <a:ea typeface="Open Sans"/>
              <a:cs typeface="Open Sans"/>
              <a:sym typeface="Open Sans"/>
            </a:endParaRPr>
          </a:p>
        </p:txBody>
      </p:sp>
      <p:sp>
        <p:nvSpPr>
          <p:cNvPr id="200" name="Google Shape;200;p32"/>
          <p:cNvSpPr txBox="1"/>
          <p:nvPr/>
        </p:nvSpPr>
        <p:spPr>
          <a:xfrm>
            <a:off x="5304988" y="2147475"/>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2</a:t>
            </a:r>
            <a:endParaRPr sz="1000" b="1">
              <a:solidFill>
                <a:srgbClr val="FF0000"/>
              </a:solidFill>
              <a:latin typeface="Open Sans"/>
              <a:ea typeface="Open Sans"/>
              <a:cs typeface="Open Sans"/>
              <a:sym typeface="Open Sans"/>
            </a:endParaRPr>
          </a:p>
        </p:txBody>
      </p:sp>
      <p:sp>
        <p:nvSpPr>
          <p:cNvPr id="201" name="Google Shape;201;p32"/>
          <p:cNvSpPr txBox="1"/>
          <p:nvPr/>
        </p:nvSpPr>
        <p:spPr>
          <a:xfrm>
            <a:off x="5304988" y="2367850"/>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2</a:t>
            </a:r>
            <a:endParaRPr sz="1000" b="1">
              <a:solidFill>
                <a:srgbClr val="FF0000"/>
              </a:solidFill>
              <a:latin typeface="Open Sans"/>
              <a:ea typeface="Open Sans"/>
              <a:cs typeface="Open Sans"/>
              <a:sym typeface="Open Sans"/>
            </a:endParaRPr>
          </a:p>
        </p:txBody>
      </p:sp>
      <p:sp>
        <p:nvSpPr>
          <p:cNvPr id="202" name="Google Shape;202;p32"/>
          <p:cNvSpPr txBox="1"/>
          <p:nvPr/>
        </p:nvSpPr>
        <p:spPr>
          <a:xfrm>
            <a:off x="5304988" y="2622750"/>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2</a:t>
            </a:r>
            <a:endParaRPr sz="1000" b="1">
              <a:solidFill>
                <a:srgbClr val="FF0000"/>
              </a:solidFill>
              <a:latin typeface="Open Sans"/>
              <a:ea typeface="Open Sans"/>
              <a:cs typeface="Open Sans"/>
              <a:sym typeface="Open Sans"/>
            </a:endParaRPr>
          </a:p>
        </p:txBody>
      </p:sp>
      <p:sp>
        <p:nvSpPr>
          <p:cNvPr id="203" name="Google Shape;203;p32"/>
          <p:cNvSpPr txBox="1"/>
          <p:nvPr/>
        </p:nvSpPr>
        <p:spPr>
          <a:xfrm>
            <a:off x="5304988" y="3481213"/>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3</a:t>
            </a:r>
            <a:endParaRPr sz="1000" b="1">
              <a:solidFill>
                <a:srgbClr val="FF0000"/>
              </a:solidFill>
              <a:latin typeface="Open Sans"/>
              <a:ea typeface="Open Sans"/>
              <a:cs typeface="Open Sans"/>
              <a:sym typeface="Open Sans"/>
            </a:endParaRPr>
          </a:p>
        </p:txBody>
      </p:sp>
      <p:sp>
        <p:nvSpPr>
          <p:cNvPr id="204" name="Google Shape;204;p32"/>
          <p:cNvSpPr txBox="1"/>
          <p:nvPr/>
        </p:nvSpPr>
        <p:spPr>
          <a:xfrm>
            <a:off x="5304988" y="3709813"/>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4</a:t>
            </a:r>
            <a:endParaRPr sz="1000" b="1">
              <a:solidFill>
                <a:srgbClr val="FF0000"/>
              </a:solidFill>
              <a:latin typeface="Open Sans"/>
              <a:ea typeface="Open Sans"/>
              <a:cs typeface="Open Sans"/>
              <a:sym typeface="Open Sans"/>
            </a:endParaRPr>
          </a:p>
        </p:txBody>
      </p:sp>
      <p:sp>
        <p:nvSpPr>
          <p:cNvPr id="205" name="Google Shape;205;p32"/>
          <p:cNvSpPr txBox="1"/>
          <p:nvPr/>
        </p:nvSpPr>
        <p:spPr>
          <a:xfrm>
            <a:off x="5958800" y="2147475"/>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6</a:t>
            </a:r>
            <a:endParaRPr sz="1000" b="1">
              <a:solidFill>
                <a:srgbClr val="FF0000"/>
              </a:solidFill>
              <a:latin typeface="Open Sans"/>
              <a:ea typeface="Open Sans"/>
              <a:cs typeface="Open Sans"/>
              <a:sym typeface="Open Sans"/>
            </a:endParaRPr>
          </a:p>
        </p:txBody>
      </p:sp>
      <p:sp>
        <p:nvSpPr>
          <p:cNvPr id="206" name="Google Shape;206;p32"/>
          <p:cNvSpPr txBox="1"/>
          <p:nvPr/>
        </p:nvSpPr>
        <p:spPr>
          <a:xfrm>
            <a:off x="5958800" y="2367850"/>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7</a:t>
            </a:r>
            <a:endParaRPr sz="1000" b="1">
              <a:solidFill>
                <a:srgbClr val="FF0000"/>
              </a:solidFill>
              <a:latin typeface="Open Sans"/>
              <a:ea typeface="Open Sans"/>
              <a:cs typeface="Open Sans"/>
              <a:sym typeface="Open Sans"/>
            </a:endParaRPr>
          </a:p>
        </p:txBody>
      </p:sp>
      <p:sp>
        <p:nvSpPr>
          <p:cNvPr id="207" name="Google Shape;207;p32"/>
          <p:cNvSpPr txBox="1"/>
          <p:nvPr/>
        </p:nvSpPr>
        <p:spPr>
          <a:xfrm>
            <a:off x="5958800" y="2571750"/>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6</a:t>
            </a:r>
            <a:endParaRPr sz="1000" b="1">
              <a:solidFill>
                <a:srgbClr val="FF0000"/>
              </a:solidFill>
              <a:latin typeface="Open Sans"/>
              <a:ea typeface="Open Sans"/>
              <a:cs typeface="Open Sans"/>
              <a:sym typeface="Open Sans"/>
            </a:endParaRPr>
          </a:p>
        </p:txBody>
      </p:sp>
      <p:sp>
        <p:nvSpPr>
          <p:cNvPr id="208" name="Google Shape;208;p32"/>
          <p:cNvSpPr txBox="1"/>
          <p:nvPr/>
        </p:nvSpPr>
        <p:spPr>
          <a:xfrm>
            <a:off x="5958800" y="3481225"/>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9</a:t>
            </a:r>
            <a:endParaRPr sz="1000" b="1">
              <a:solidFill>
                <a:srgbClr val="FF0000"/>
              </a:solidFill>
              <a:latin typeface="Open Sans"/>
              <a:ea typeface="Open Sans"/>
              <a:cs typeface="Open Sans"/>
              <a:sym typeface="Open Sans"/>
            </a:endParaRPr>
          </a:p>
        </p:txBody>
      </p:sp>
      <p:sp>
        <p:nvSpPr>
          <p:cNvPr id="209" name="Google Shape;209;p32"/>
          <p:cNvSpPr txBox="1"/>
          <p:nvPr/>
        </p:nvSpPr>
        <p:spPr>
          <a:xfrm>
            <a:off x="5958800" y="3709825"/>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8</a:t>
            </a:r>
            <a:endParaRPr sz="1000" b="1">
              <a:solidFill>
                <a:srgbClr val="FF0000"/>
              </a:solidFill>
              <a:latin typeface="Open Sans"/>
              <a:ea typeface="Open Sans"/>
              <a:cs typeface="Open Sans"/>
              <a:sym typeface="Open Sans"/>
            </a:endParaRPr>
          </a:p>
        </p:txBody>
      </p:sp>
      <p:sp>
        <p:nvSpPr>
          <p:cNvPr id="210" name="Google Shape;210;p32"/>
          <p:cNvSpPr txBox="1"/>
          <p:nvPr/>
        </p:nvSpPr>
        <p:spPr>
          <a:xfrm>
            <a:off x="4027425" y="3932138"/>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8</a:t>
            </a:r>
            <a:endParaRPr sz="1000" b="1">
              <a:solidFill>
                <a:srgbClr val="FF0000"/>
              </a:solidFill>
              <a:latin typeface="Open Sans"/>
              <a:ea typeface="Open Sans"/>
              <a:cs typeface="Open Sans"/>
              <a:sym typeface="Open Sans"/>
            </a:endParaRPr>
          </a:p>
        </p:txBody>
      </p:sp>
      <p:sp>
        <p:nvSpPr>
          <p:cNvPr id="211" name="Google Shape;211;p32"/>
          <p:cNvSpPr txBox="1"/>
          <p:nvPr/>
        </p:nvSpPr>
        <p:spPr>
          <a:xfrm>
            <a:off x="4666212" y="3932138"/>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3</a:t>
            </a:r>
            <a:endParaRPr sz="1000" b="1">
              <a:solidFill>
                <a:srgbClr val="FF0000"/>
              </a:solidFill>
              <a:latin typeface="Open Sans"/>
              <a:ea typeface="Open Sans"/>
              <a:cs typeface="Open Sans"/>
              <a:sym typeface="Open Sans"/>
            </a:endParaRPr>
          </a:p>
        </p:txBody>
      </p:sp>
      <p:sp>
        <p:nvSpPr>
          <p:cNvPr id="212" name="Google Shape;212;p32"/>
          <p:cNvSpPr txBox="1"/>
          <p:nvPr/>
        </p:nvSpPr>
        <p:spPr>
          <a:xfrm>
            <a:off x="5304988" y="3921963"/>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2</a:t>
            </a:r>
            <a:endParaRPr sz="1000" b="1">
              <a:solidFill>
                <a:srgbClr val="FF0000"/>
              </a:solidFill>
              <a:latin typeface="Open Sans"/>
              <a:ea typeface="Open Sans"/>
              <a:cs typeface="Open Sans"/>
              <a:sym typeface="Open Sans"/>
            </a:endParaRPr>
          </a:p>
        </p:txBody>
      </p:sp>
      <p:sp>
        <p:nvSpPr>
          <p:cNvPr id="213" name="Google Shape;213;p32"/>
          <p:cNvSpPr txBox="1"/>
          <p:nvPr/>
        </p:nvSpPr>
        <p:spPr>
          <a:xfrm>
            <a:off x="5943800" y="3932138"/>
            <a:ext cx="3144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latin typeface="Open Sans"/>
                <a:ea typeface="Open Sans"/>
                <a:cs typeface="Open Sans"/>
                <a:sym typeface="Open Sans"/>
              </a:rPr>
              <a:t>7</a:t>
            </a:r>
            <a:endParaRPr sz="1000" b="1">
              <a:solidFill>
                <a:srgbClr val="FF0000"/>
              </a:solidFill>
              <a:latin typeface="Open Sans"/>
              <a:ea typeface="Open Sans"/>
              <a:cs typeface="Open Sans"/>
              <a:sym typeface="Open Sans"/>
            </a:endParaRPr>
          </a:p>
        </p:txBody>
      </p:sp>
      <p:sp>
        <p:nvSpPr>
          <p:cNvPr id="214" name="Google Shape;214;p32"/>
          <p:cNvSpPr txBox="1"/>
          <p:nvPr/>
        </p:nvSpPr>
        <p:spPr>
          <a:xfrm>
            <a:off x="6258200" y="4230650"/>
            <a:ext cx="1640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i="1"/>
              <a:t>(Elder et al., 2016)</a:t>
            </a:r>
            <a:endParaRPr sz="1100" i="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3"/>
          <p:cNvSpPr txBox="1">
            <a:spLocks noGrp="1"/>
          </p:cNvSpPr>
          <p:nvPr>
            <p:ph type="title"/>
          </p:nvPr>
        </p:nvSpPr>
        <p:spPr>
          <a:xfrm>
            <a:off x="311700" y="1602300"/>
            <a:ext cx="8520600" cy="1538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300"/>
              <a:t>How do we interpret Ms. M’s VOMS result?</a:t>
            </a:r>
            <a:endParaRPr sz="63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4"/>
          <p:cNvSpPr txBox="1">
            <a:spLocks noGrp="1"/>
          </p:cNvSpPr>
          <p:nvPr>
            <p:ph type="title"/>
          </p:nvPr>
        </p:nvSpPr>
        <p:spPr>
          <a:xfrm>
            <a:off x="187400" y="34737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VOMS Clinical Implications</a:t>
            </a:r>
            <a:endParaRPr/>
          </a:p>
        </p:txBody>
      </p:sp>
      <p:sp>
        <p:nvSpPr>
          <p:cNvPr id="225" name="Google Shape;225;p34"/>
          <p:cNvSpPr txBox="1"/>
          <p:nvPr/>
        </p:nvSpPr>
        <p:spPr>
          <a:xfrm>
            <a:off x="405925" y="1137050"/>
            <a:ext cx="8123400" cy="32787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NOT required to make diagnosis of mTBI </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Positive result can be used to provide supportive evidence of mTBI </a:t>
            </a:r>
            <a:endParaRPr sz="1700">
              <a:latin typeface="Open Sans"/>
              <a:ea typeface="Open Sans"/>
              <a:cs typeface="Open Sans"/>
              <a:sym typeface="Open Sans"/>
            </a:endParaRPr>
          </a:p>
          <a:p>
            <a:pPr marL="914400" lvl="1" indent="-336550" algn="l" rtl="0">
              <a:spcBef>
                <a:spcPts val="0"/>
              </a:spcBef>
              <a:spcAft>
                <a:spcPts val="0"/>
              </a:spcAft>
              <a:buSzPts val="1700"/>
              <a:buFont typeface="Open Sans"/>
              <a:buChar char="○"/>
            </a:pPr>
            <a:r>
              <a:rPr lang="en" sz="1700">
                <a:latin typeface="Open Sans"/>
                <a:ea typeface="Open Sans"/>
                <a:cs typeface="Open Sans"/>
                <a:sym typeface="Open Sans"/>
              </a:rPr>
              <a:t>Symptom difference ≥ 2 has been shown to be associated with concussion (Elbin et al., 2019)</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Potentially can be used to monitor recovery </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Research has indicated abnormal findings or provocation of symptoms after a test may indicate vestibular ocular impairment (Parrington et al., 2022) </a:t>
            </a:r>
            <a:endParaRPr sz="1700">
              <a:latin typeface="Open Sans"/>
              <a:ea typeface="Open Sans"/>
              <a:cs typeface="Open Sans"/>
              <a:sym typeface="Open Sans"/>
            </a:endParaRPr>
          </a:p>
          <a:p>
            <a:pPr marL="914400" lvl="1" indent="-336550" algn="l" rtl="0">
              <a:spcBef>
                <a:spcPts val="0"/>
              </a:spcBef>
              <a:spcAft>
                <a:spcPts val="0"/>
              </a:spcAft>
              <a:buSzPts val="1700"/>
              <a:buFont typeface="Open Sans"/>
              <a:buChar char="○"/>
            </a:pPr>
            <a:r>
              <a:rPr lang="en" sz="1700">
                <a:latin typeface="Open Sans"/>
                <a:ea typeface="Open Sans"/>
                <a:cs typeface="Open Sans"/>
                <a:sym typeface="Open Sans"/>
              </a:rPr>
              <a:t>Consider referral to vestibular rehab </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Not a stand-alone prognostic tool, but may help to identify those that will have a delayed recovery (Petit et al., 2019)</a:t>
            </a:r>
            <a:endParaRPr sz="1700">
              <a:latin typeface="Open Sans"/>
              <a:ea typeface="Open Sans"/>
              <a:cs typeface="Open Sans"/>
              <a:sym typeface="Open Sans"/>
            </a:endParaRPr>
          </a:p>
          <a:p>
            <a:pPr marL="45720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Other Risk Factors for Prolonged Recovery in Ms. M</a:t>
            </a:r>
            <a:endParaRPr/>
          </a:p>
        </p:txBody>
      </p:sp>
      <p:sp>
        <p:nvSpPr>
          <p:cNvPr id="231" name="Google Shape;231;p35"/>
          <p:cNvSpPr txBox="1"/>
          <p:nvPr/>
        </p:nvSpPr>
        <p:spPr>
          <a:xfrm>
            <a:off x="4966400" y="1152425"/>
            <a:ext cx="3117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b="1">
              <a:solidFill>
                <a:srgbClr val="FF0000"/>
              </a:solidFill>
            </a:endParaRPr>
          </a:p>
        </p:txBody>
      </p:sp>
      <p:sp>
        <p:nvSpPr>
          <p:cNvPr id="232" name="Google Shape;232;p35"/>
          <p:cNvSpPr txBox="1"/>
          <p:nvPr/>
        </p:nvSpPr>
        <p:spPr>
          <a:xfrm>
            <a:off x="5541125" y="1400875"/>
            <a:ext cx="3117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b="1">
              <a:solidFill>
                <a:srgbClr val="FF0000"/>
              </a:solidFill>
            </a:endParaRPr>
          </a:p>
        </p:txBody>
      </p:sp>
      <p:sp>
        <p:nvSpPr>
          <p:cNvPr id="233" name="Google Shape;233;p35"/>
          <p:cNvSpPr txBox="1"/>
          <p:nvPr/>
        </p:nvSpPr>
        <p:spPr>
          <a:xfrm>
            <a:off x="6341200" y="1603275"/>
            <a:ext cx="3117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b="1">
              <a:solidFill>
                <a:srgbClr val="FF0000"/>
              </a:solidFill>
            </a:endParaRPr>
          </a:p>
        </p:txBody>
      </p:sp>
      <p:sp>
        <p:nvSpPr>
          <p:cNvPr id="234" name="Google Shape;234;p35"/>
          <p:cNvSpPr txBox="1"/>
          <p:nvPr/>
        </p:nvSpPr>
        <p:spPr>
          <a:xfrm>
            <a:off x="3503550" y="1982225"/>
            <a:ext cx="3117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900" b="1">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Other Risk Factors for Prolonged Recovery in Ms. M</a:t>
            </a:r>
            <a:endParaRPr/>
          </a:p>
        </p:txBody>
      </p:sp>
      <p:pic>
        <p:nvPicPr>
          <p:cNvPr id="240" name="Google Shape;240;p36"/>
          <p:cNvPicPr preferRelativeResize="0"/>
          <p:nvPr/>
        </p:nvPicPr>
        <p:blipFill rotWithShape="1">
          <a:blip r:embed="rId3">
            <a:alphaModFix/>
          </a:blip>
          <a:srcRect/>
          <a:stretch/>
        </p:blipFill>
        <p:spPr>
          <a:xfrm>
            <a:off x="1830739" y="1203225"/>
            <a:ext cx="5482522" cy="3686275"/>
          </a:xfrm>
          <a:prstGeom prst="rect">
            <a:avLst/>
          </a:prstGeom>
          <a:noFill/>
          <a:ln>
            <a:noFill/>
          </a:ln>
        </p:spPr>
      </p:pic>
      <p:sp>
        <p:nvSpPr>
          <p:cNvPr id="241" name="Google Shape;241;p36"/>
          <p:cNvSpPr txBox="1"/>
          <p:nvPr/>
        </p:nvSpPr>
        <p:spPr>
          <a:xfrm>
            <a:off x="4966400" y="1152425"/>
            <a:ext cx="31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rPr>
              <a:t>✓</a:t>
            </a:r>
            <a:endParaRPr sz="900" b="1">
              <a:solidFill>
                <a:srgbClr val="FF0000"/>
              </a:solidFill>
            </a:endParaRPr>
          </a:p>
        </p:txBody>
      </p:sp>
      <p:sp>
        <p:nvSpPr>
          <p:cNvPr id="242" name="Google Shape;242;p36"/>
          <p:cNvSpPr txBox="1"/>
          <p:nvPr/>
        </p:nvSpPr>
        <p:spPr>
          <a:xfrm>
            <a:off x="4820975" y="1264575"/>
            <a:ext cx="31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rPr>
              <a:t>✓</a:t>
            </a:r>
            <a:endParaRPr sz="900" b="1">
              <a:solidFill>
                <a:srgbClr val="FF0000"/>
              </a:solidFill>
            </a:endParaRPr>
          </a:p>
        </p:txBody>
      </p:sp>
      <p:sp>
        <p:nvSpPr>
          <p:cNvPr id="243" name="Google Shape;243;p36"/>
          <p:cNvSpPr txBox="1"/>
          <p:nvPr/>
        </p:nvSpPr>
        <p:spPr>
          <a:xfrm>
            <a:off x="5541125" y="1400875"/>
            <a:ext cx="31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rPr>
              <a:t>✓</a:t>
            </a:r>
            <a:endParaRPr sz="900" b="1">
              <a:solidFill>
                <a:srgbClr val="FF0000"/>
              </a:solidFill>
            </a:endParaRPr>
          </a:p>
        </p:txBody>
      </p:sp>
      <p:sp>
        <p:nvSpPr>
          <p:cNvPr id="244" name="Google Shape;244;p36"/>
          <p:cNvSpPr txBox="1"/>
          <p:nvPr/>
        </p:nvSpPr>
        <p:spPr>
          <a:xfrm>
            <a:off x="6341200" y="1603275"/>
            <a:ext cx="31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rPr>
              <a:t>✓</a:t>
            </a:r>
            <a:endParaRPr sz="900" b="1">
              <a:solidFill>
                <a:srgbClr val="FF0000"/>
              </a:solidFill>
            </a:endParaRPr>
          </a:p>
        </p:txBody>
      </p:sp>
      <p:sp>
        <p:nvSpPr>
          <p:cNvPr id="245" name="Google Shape;245;p36"/>
          <p:cNvSpPr txBox="1"/>
          <p:nvPr/>
        </p:nvSpPr>
        <p:spPr>
          <a:xfrm>
            <a:off x="3503550" y="1982225"/>
            <a:ext cx="31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rPr>
              <a:t>✓</a:t>
            </a:r>
            <a:endParaRPr sz="900" b="1">
              <a:solidFill>
                <a:srgbClr val="FF0000"/>
              </a:solidFill>
            </a:endParaRPr>
          </a:p>
        </p:txBody>
      </p:sp>
      <p:sp>
        <p:nvSpPr>
          <p:cNvPr id="246" name="Google Shape;246;p36"/>
          <p:cNvSpPr txBox="1"/>
          <p:nvPr/>
        </p:nvSpPr>
        <p:spPr>
          <a:xfrm>
            <a:off x="3599600" y="3856000"/>
            <a:ext cx="31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rPr>
              <a:t>✓</a:t>
            </a:r>
            <a:endParaRPr sz="900" b="1">
              <a:solidFill>
                <a:srgbClr val="FF0000"/>
              </a:solidFill>
            </a:endParaRPr>
          </a:p>
        </p:txBody>
      </p:sp>
      <p:sp>
        <p:nvSpPr>
          <p:cNvPr id="247" name="Google Shape;247;p36"/>
          <p:cNvSpPr txBox="1"/>
          <p:nvPr/>
        </p:nvSpPr>
        <p:spPr>
          <a:xfrm>
            <a:off x="3847450" y="4194700"/>
            <a:ext cx="3117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b="1">
                <a:solidFill>
                  <a:srgbClr val="FF0000"/>
                </a:solidFill>
              </a:rPr>
              <a:t>✓</a:t>
            </a:r>
            <a:endParaRPr sz="900" b="1">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Headache Management - Migrainous Type</a:t>
            </a:r>
            <a:endParaRPr/>
          </a:p>
        </p:txBody>
      </p:sp>
      <p:sp>
        <p:nvSpPr>
          <p:cNvPr id="253" name="Google Shape;253;p37"/>
          <p:cNvSpPr txBox="1">
            <a:spLocks noGrp="1"/>
          </p:cNvSpPr>
          <p:nvPr>
            <p:ph type="body" idx="1"/>
          </p:nvPr>
        </p:nvSpPr>
        <p:spPr>
          <a:xfrm>
            <a:off x="311700" y="1337550"/>
            <a:ext cx="8520600" cy="3256800"/>
          </a:xfrm>
          <a:prstGeom prst="rect">
            <a:avLst/>
          </a:prstGeom>
        </p:spPr>
        <p:txBody>
          <a:bodyPr spcFirstLastPara="1" wrap="square" lIns="91425" tIns="91425" rIns="91425" bIns="91425" anchor="t" anchorCtr="0">
            <a:normAutofit/>
          </a:bodyPr>
          <a:lstStyle/>
          <a:p>
            <a:pPr marL="457200" lvl="0" indent="-314325" algn="l" rtl="0">
              <a:spcBef>
                <a:spcPts val="0"/>
              </a:spcBef>
              <a:spcAft>
                <a:spcPts val="0"/>
              </a:spcAft>
              <a:buClr>
                <a:srgbClr val="020621"/>
              </a:buClr>
              <a:buSzPts val="1350"/>
              <a:buChar char="●"/>
            </a:pPr>
            <a:r>
              <a:rPr lang="en" sz="1350" b="1">
                <a:solidFill>
                  <a:srgbClr val="020621"/>
                </a:solidFill>
              </a:rPr>
              <a:t>Lifestyle factors:</a:t>
            </a:r>
            <a:endParaRPr sz="1350" b="1">
              <a:solidFill>
                <a:srgbClr val="020621"/>
              </a:solidFill>
            </a:endParaRPr>
          </a:p>
          <a:p>
            <a:pPr marL="914400" lvl="1" indent="-314325" algn="l" rtl="0">
              <a:spcBef>
                <a:spcPts val="0"/>
              </a:spcBef>
              <a:spcAft>
                <a:spcPts val="0"/>
              </a:spcAft>
              <a:buClr>
                <a:srgbClr val="020621"/>
              </a:buClr>
              <a:buSzPts val="1350"/>
              <a:buChar char="○"/>
            </a:pPr>
            <a:r>
              <a:rPr lang="en" sz="1350">
                <a:solidFill>
                  <a:srgbClr val="020621"/>
                </a:solidFill>
              </a:rPr>
              <a:t>Sleep - encourage sleeping and waking up at same time </a:t>
            </a:r>
            <a:endParaRPr sz="1350">
              <a:solidFill>
                <a:srgbClr val="020621"/>
              </a:solidFill>
            </a:endParaRPr>
          </a:p>
          <a:p>
            <a:pPr marL="914400" lvl="1" indent="-314325" algn="l" rtl="0">
              <a:spcBef>
                <a:spcPts val="0"/>
              </a:spcBef>
              <a:spcAft>
                <a:spcPts val="0"/>
              </a:spcAft>
              <a:buClr>
                <a:srgbClr val="020621"/>
              </a:buClr>
              <a:buSzPts val="1350"/>
              <a:buChar char="○"/>
            </a:pPr>
            <a:r>
              <a:rPr lang="en" sz="1350">
                <a:solidFill>
                  <a:srgbClr val="020621"/>
                </a:solidFill>
              </a:rPr>
              <a:t>Diet - protein with every meal, eat within 60 minutes of waking up, avoid high sugar content </a:t>
            </a:r>
            <a:endParaRPr sz="1350">
              <a:solidFill>
                <a:srgbClr val="020621"/>
              </a:solidFill>
            </a:endParaRPr>
          </a:p>
          <a:p>
            <a:pPr marL="914400" lvl="1" indent="-314325" algn="l" rtl="0">
              <a:spcBef>
                <a:spcPts val="0"/>
              </a:spcBef>
              <a:spcAft>
                <a:spcPts val="0"/>
              </a:spcAft>
              <a:buClr>
                <a:srgbClr val="020621"/>
              </a:buClr>
              <a:buSzPts val="1350"/>
              <a:buChar char="○"/>
            </a:pPr>
            <a:r>
              <a:rPr lang="en" sz="1350">
                <a:solidFill>
                  <a:srgbClr val="020621"/>
                </a:solidFill>
              </a:rPr>
              <a:t>Hydration </a:t>
            </a:r>
            <a:endParaRPr sz="1350">
              <a:solidFill>
                <a:srgbClr val="020621"/>
              </a:solidFill>
            </a:endParaRPr>
          </a:p>
          <a:p>
            <a:pPr marL="914400" lvl="1" indent="-314325" algn="l" rtl="0">
              <a:spcBef>
                <a:spcPts val="0"/>
              </a:spcBef>
              <a:spcAft>
                <a:spcPts val="0"/>
              </a:spcAft>
              <a:buClr>
                <a:srgbClr val="020621"/>
              </a:buClr>
              <a:buSzPts val="1350"/>
              <a:buChar char="○"/>
            </a:pPr>
            <a:r>
              <a:rPr lang="en" sz="1350">
                <a:solidFill>
                  <a:srgbClr val="020621"/>
                </a:solidFill>
              </a:rPr>
              <a:t>Limit screen time 30 minutes before sleeping </a:t>
            </a:r>
            <a:endParaRPr sz="1350">
              <a:solidFill>
                <a:srgbClr val="020621"/>
              </a:solidFill>
            </a:endParaRPr>
          </a:p>
          <a:p>
            <a:pPr marL="914400" lvl="1" indent="-314325" algn="l" rtl="0">
              <a:spcBef>
                <a:spcPts val="0"/>
              </a:spcBef>
              <a:spcAft>
                <a:spcPts val="0"/>
              </a:spcAft>
              <a:buClr>
                <a:srgbClr val="020621"/>
              </a:buClr>
              <a:buSzPts val="1350"/>
              <a:buChar char="○"/>
            </a:pPr>
            <a:r>
              <a:rPr lang="en" sz="1350">
                <a:solidFill>
                  <a:srgbClr val="020621"/>
                </a:solidFill>
              </a:rPr>
              <a:t>Exercise</a:t>
            </a:r>
            <a:endParaRPr sz="1350">
              <a:solidFill>
                <a:srgbClr val="020621"/>
              </a:solidFill>
            </a:endParaRPr>
          </a:p>
          <a:p>
            <a:pPr marL="457200" lvl="0" indent="-314325" algn="l" rtl="0">
              <a:spcBef>
                <a:spcPts val="0"/>
              </a:spcBef>
              <a:spcAft>
                <a:spcPts val="0"/>
              </a:spcAft>
              <a:buClr>
                <a:srgbClr val="020621"/>
              </a:buClr>
              <a:buSzPts val="1350"/>
              <a:buChar char="●"/>
            </a:pPr>
            <a:r>
              <a:rPr lang="en" sz="1350" b="1">
                <a:solidFill>
                  <a:srgbClr val="020621"/>
                </a:solidFill>
              </a:rPr>
              <a:t>Vitamin/minerals: </a:t>
            </a:r>
            <a:endParaRPr sz="1350" b="1">
              <a:solidFill>
                <a:srgbClr val="020621"/>
              </a:solidFill>
            </a:endParaRPr>
          </a:p>
          <a:p>
            <a:pPr marL="914400" lvl="1" indent="-314325" algn="l" rtl="0">
              <a:spcBef>
                <a:spcPts val="0"/>
              </a:spcBef>
              <a:spcAft>
                <a:spcPts val="0"/>
              </a:spcAft>
              <a:buClr>
                <a:srgbClr val="020621"/>
              </a:buClr>
              <a:buSzPts val="1350"/>
              <a:buChar char="○"/>
            </a:pPr>
            <a:r>
              <a:rPr lang="en" sz="1350">
                <a:solidFill>
                  <a:srgbClr val="020621"/>
                </a:solidFill>
              </a:rPr>
              <a:t>Magnesium Citrate 400-600mg </a:t>
            </a:r>
            <a:endParaRPr sz="1350">
              <a:solidFill>
                <a:srgbClr val="020621"/>
              </a:solidFill>
            </a:endParaRPr>
          </a:p>
          <a:p>
            <a:pPr marL="914400" lvl="1" indent="-314325" algn="l" rtl="0">
              <a:spcBef>
                <a:spcPts val="0"/>
              </a:spcBef>
              <a:spcAft>
                <a:spcPts val="0"/>
              </a:spcAft>
              <a:buClr>
                <a:srgbClr val="020621"/>
              </a:buClr>
              <a:buSzPts val="1350"/>
              <a:buChar char="○"/>
            </a:pPr>
            <a:r>
              <a:rPr lang="en" sz="1350">
                <a:solidFill>
                  <a:srgbClr val="020621"/>
                </a:solidFill>
              </a:rPr>
              <a:t>Vitamin B2 - 400mg/day</a:t>
            </a:r>
            <a:endParaRPr sz="1350">
              <a:solidFill>
                <a:srgbClr val="020621"/>
              </a:solidFill>
            </a:endParaRPr>
          </a:p>
          <a:p>
            <a:pPr marL="914400" lvl="1" indent="-314325" algn="l" rtl="0">
              <a:spcBef>
                <a:spcPts val="0"/>
              </a:spcBef>
              <a:spcAft>
                <a:spcPts val="0"/>
              </a:spcAft>
              <a:buClr>
                <a:srgbClr val="020621"/>
              </a:buClr>
              <a:buSzPts val="1350"/>
              <a:buChar char="○"/>
            </a:pPr>
            <a:r>
              <a:rPr lang="en" sz="1350">
                <a:solidFill>
                  <a:srgbClr val="020621"/>
                </a:solidFill>
              </a:rPr>
              <a:t>Vitamin D3 - 1000mg BID</a:t>
            </a:r>
            <a:endParaRPr sz="1350">
              <a:solidFill>
                <a:srgbClr val="020621"/>
              </a:solidFill>
            </a:endParaRPr>
          </a:p>
          <a:p>
            <a:pPr marL="914400" lvl="1" indent="-314325" algn="l" rtl="0">
              <a:spcBef>
                <a:spcPts val="0"/>
              </a:spcBef>
              <a:spcAft>
                <a:spcPts val="0"/>
              </a:spcAft>
              <a:buClr>
                <a:srgbClr val="020621"/>
              </a:buClr>
              <a:buSzPts val="1350"/>
              <a:buChar char="○"/>
            </a:pPr>
            <a:r>
              <a:rPr lang="en" sz="1350">
                <a:solidFill>
                  <a:srgbClr val="020621"/>
                </a:solidFill>
              </a:rPr>
              <a:t>Coenzyme Q10 - 100mg TID </a:t>
            </a:r>
            <a:endParaRPr sz="1350">
              <a:solidFill>
                <a:srgbClr val="02062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Pharmacotherapy - Migrainous Type</a:t>
            </a:r>
            <a:endParaRPr/>
          </a:p>
        </p:txBody>
      </p:sp>
      <p:sp>
        <p:nvSpPr>
          <p:cNvPr id="259" name="Google Shape;259;p38"/>
          <p:cNvSpPr txBox="1">
            <a:spLocks noGrp="1"/>
          </p:cNvSpPr>
          <p:nvPr>
            <p:ph type="body" idx="1"/>
          </p:nvPr>
        </p:nvSpPr>
        <p:spPr>
          <a:xfrm>
            <a:off x="349675" y="1208775"/>
            <a:ext cx="8556000" cy="3530400"/>
          </a:xfrm>
          <a:prstGeom prst="rect">
            <a:avLst/>
          </a:prstGeom>
        </p:spPr>
        <p:txBody>
          <a:bodyPr spcFirstLastPara="1" wrap="square" lIns="91425" tIns="91425" rIns="91425" bIns="91425" anchor="t" anchorCtr="0">
            <a:normAutofit fontScale="32500" lnSpcReduction="20000"/>
          </a:bodyPr>
          <a:lstStyle/>
          <a:p>
            <a:pPr marL="457200" lvl="0" indent="-313372" algn="l" rtl="0">
              <a:spcBef>
                <a:spcPts val="0"/>
              </a:spcBef>
              <a:spcAft>
                <a:spcPts val="0"/>
              </a:spcAft>
              <a:buClr>
                <a:srgbClr val="020621"/>
              </a:buClr>
              <a:buSzPct val="100000"/>
              <a:buChar char="●"/>
            </a:pPr>
            <a:r>
              <a:rPr lang="en" sz="4107" b="1">
                <a:solidFill>
                  <a:srgbClr val="020621"/>
                </a:solidFill>
              </a:rPr>
              <a:t>Abortive therapy:</a:t>
            </a:r>
            <a:endParaRPr sz="4107" b="1">
              <a:solidFill>
                <a:srgbClr val="020621"/>
              </a:solidFill>
            </a:endParaRPr>
          </a:p>
          <a:p>
            <a:pPr marL="914400" lvl="1" indent="-313372" algn="l" rtl="0">
              <a:spcBef>
                <a:spcPts val="0"/>
              </a:spcBef>
              <a:spcAft>
                <a:spcPts val="0"/>
              </a:spcAft>
              <a:buClr>
                <a:srgbClr val="020621"/>
              </a:buClr>
              <a:buSzPct val="100000"/>
              <a:buChar char="○"/>
            </a:pPr>
            <a:r>
              <a:rPr lang="en" sz="4107">
                <a:solidFill>
                  <a:srgbClr val="020621"/>
                </a:solidFill>
              </a:rPr>
              <a:t>NSAIDs </a:t>
            </a:r>
            <a:endParaRPr sz="4107">
              <a:solidFill>
                <a:srgbClr val="020621"/>
              </a:solidFill>
            </a:endParaRPr>
          </a:p>
          <a:p>
            <a:pPr marL="914400" lvl="1" indent="-313372" algn="l" rtl="0">
              <a:spcBef>
                <a:spcPts val="0"/>
              </a:spcBef>
              <a:spcAft>
                <a:spcPts val="0"/>
              </a:spcAft>
              <a:buClr>
                <a:srgbClr val="020621"/>
              </a:buClr>
              <a:buSzPct val="100000"/>
              <a:buChar char="○"/>
            </a:pPr>
            <a:r>
              <a:rPr lang="en" sz="4107">
                <a:solidFill>
                  <a:srgbClr val="020621"/>
                </a:solidFill>
              </a:rPr>
              <a:t>Triptans: </a:t>
            </a:r>
            <a:endParaRPr sz="4107">
              <a:solidFill>
                <a:srgbClr val="020621"/>
              </a:solidFill>
            </a:endParaRPr>
          </a:p>
          <a:p>
            <a:pPr marL="1371600" lvl="2" indent="-313372" algn="l" rtl="0">
              <a:spcBef>
                <a:spcPts val="0"/>
              </a:spcBef>
              <a:spcAft>
                <a:spcPts val="0"/>
              </a:spcAft>
              <a:buClr>
                <a:srgbClr val="020621"/>
              </a:buClr>
              <a:buSzPct val="100000"/>
              <a:buChar char="■"/>
            </a:pPr>
            <a:r>
              <a:rPr lang="en" sz="4107">
                <a:solidFill>
                  <a:srgbClr val="020621"/>
                </a:solidFill>
              </a:rPr>
              <a:t>Sumatriptan 50-100mg po</a:t>
            </a:r>
            <a:endParaRPr sz="4107">
              <a:solidFill>
                <a:srgbClr val="020621"/>
              </a:solidFill>
            </a:endParaRPr>
          </a:p>
          <a:p>
            <a:pPr marL="1371600" lvl="2" indent="-313372" algn="l" rtl="0">
              <a:spcBef>
                <a:spcPts val="0"/>
              </a:spcBef>
              <a:spcAft>
                <a:spcPts val="0"/>
              </a:spcAft>
              <a:buClr>
                <a:srgbClr val="020621"/>
              </a:buClr>
              <a:buSzPct val="100000"/>
              <a:buChar char="■"/>
            </a:pPr>
            <a:r>
              <a:rPr lang="en" sz="4107">
                <a:solidFill>
                  <a:srgbClr val="020621"/>
                </a:solidFill>
              </a:rPr>
              <a:t>Rizatriptan 10mg po </a:t>
            </a:r>
            <a:endParaRPr sz="4107">
              <a:solidFill>
                <a:srgbClr val="020621"/>
              </a:solidFill>
            </a:endParaRPr>
          </a:p>
          <a:p>
            <a:pPr marL="1371600" lvl="2" indent="-313372" algn="l" rtl="0">
              <a:spcBef>
                <a:spcPts val="0"/>
              </a:spcBef>
              <a:spcAft>
                <a:spcPts val="0"/>
              </a:spcAft>
              <a:buClr>
                <a:srgbClr val="020621"/>
              </a:buClr>
              <a:buSzPct val="100000"/>
              <a:buChar char="■"/>
            </a:pPr>
            <a:r>
              <a:rPr lang="en" sz="4107">
                <a:solidFill>
                  <a:srgbClr val="020621"/>
                </a:solidFill>
              </a:rPr>
              <a:t>Eletriptan 80mg po </a:t>
            </a:r>
            <a:endParaRPr sz="4107">
              <a:solidFill>
                <a:srgbClr val="020621"/>
              </a:solidFill>
            </a:endParaRPr>
          </a:p>
          <a:p>
            <a:pPr marL="457200" lvl="0" indent="-313372" algn="l" rtl="0">
              <a:spcBef>
                <a:spcPts val="0"/>
              </a:spcBef>
              <a:spcAft>
                <a:spcPts val="0"/>
              </a:spcAft>
              <a:buClr>
                <a:srgbClr val="020621"/>
              </a:buClr>
              <a:buSzPct val="100000"/>
              <a:buChar char="●"/>
            </a:pPr>
            <a:r>
              <a:rPr lang="en" sz="4107" b="1">
                <a:solidFill>
                  <a:srgbClr val="020621"/>
                </a:solidFill>
              </a:rPr>
              <a:t>Prophylaxis: </a:t>
            </a:r>
            <a:endParaRPr sz="4107" b="1">
              <a:solidFill>
                <a:srgbClr val="020621"/>
              </a:solidFill>
            </a:endParaRPr>
          </a:p>
          <a:p>
            <a:pPr marL="914400" lvl="1" indent="-313372" algn="l" rtl="0">
              <a:spcBef>
                <a:spcPts val="0"/>
              </a:spcBef>
              <a:spcAft>
                <a:spcPts val="0"/>
              </a:spcAft>
              <a:buClr>
                <a:srgbClr val="020621"/>
              </a:buClr>
              <a:buSzPct val="100000"/>
              <a:buChar char="○"/>
            </a:pPr>
            <a:r>
              <a:rPr lang="en" sz="4107">
                <a:solidFill>
                  <a:srgbClr val="020621"/>
                </a:solidFill>
              </a:rPr>
              <a:t>Gabapentin 300-800 mg TID </a:t>
            </a:r>
            <a:endParaRPr sz="4107">
              <a:solidFill>
                <a:srgbClr val="020621"/>
              </a:solidFill>
            </a:endParaRPr>
          </a:p>
          <a:p>
            <a:pPr marL="914400" lvl="1" indent="-313372" algn="l" rtl="0">
              <a:spcBef>
                <a:spcPts val="0"/>
              </a:spcBef>
              <a:spcAft>
                <a:spcPts val="0"/>
              </a:spcAft>
              <a:buClr>
                <a:srgbClr val="020621"/>
              </a:buClr>
              <a:buSzPct val="100000"/>
              <a:buChar char="○"/>
            </a:pPr>
            <a:r>
              <a:rPr lang="en" sz="4107">
                <a:solidFill>
                  <a:srgbClr val="020621"/>
                </a:solidFill>
              </a:rPr>
              <a:t>Beta blockers: </a:t>
            </a:r>
            <a:endParaRPr sz="4107">
              <a:solidFill>
                <a:srgbClr val="020621"/>
              </a:solidFill>
            </a:endParaRPr>
          </a:p>
          <a:p>
            <a:pPr marL="1371600" lvl="2" indent="-313372" algn="l" rtl="0">
              <a:spcBef>
                <a:spcPts val="0"/>
              </a:spcBef>
              <a:spcAft>
                <a:spcPts val="0"/>
              </a:spcAft>
              <a:buClr>
                <a:srgbClr val="020621"/>
              </a:buClr>
              <a:buSzPct val="100000"/>
              <a:buChar char="■"/>
            </a:pPr>
            <a:r>
              <a:rPr lang="en" sz="4107">
                <a:solidFill>
                  <a:srgbClr val="020621"/>
                </a:solidFill>
              </a:rPr>
              <a:t>Propranolol 20-240 mg BID (can titrate up to 240mg daily) </a:t>
            </a:r>
            <a:endParaRPr sz="4107">
              <a:solidFill>
                <a:srgbClr val="020621"/>
              </a:solidFill>
            </a:endParaRPr>
          </a:p>
          <a:p>
            <a:pPr marL="1371600" lvl="2" indent="-313372" algn="l" rtl="0">
              <a:spcBef>
                <a:spcPts val="0"/>
              </a:spcBef>
              <a:spcAft>
                <a:spcPts val="0"/>
              </a:spcAft>
              <a:buClr>
                <a:srgbClr val="020621"/>
              </a:buClr>
              <a:buSzPct val="100000"/>
              <a:buChar char="■"/>
            </a:pPr>
            <a:r>
              <a:rPr lang="en" sz="4107">
                <a:solidFill>
                  <a:srgbClr val="020621"/>
                </a:solidFill>
              </a:rPr>
              <a:t>Metoprolol 25-200 mg</a:t>
            </a:r>
            <a:endParaRPr sz="4107">
              <a:solidFill>
                <a:srgbClr val="020621"/>
              </a:solidFill>
            </a:endParaRPr>
          </a:p>
          <a:p>
            <a:pPr marL="914400" lvl="1" indent="-313372" algn="l" rtl="0">
              <a:spcBef>
                <a:spcPts val="0"/>
              </a:spcBef>
              <a:spcAft>
                <a:spcPts val="0"/>
              </a:spcAft>
              <a:buClr>
                <a:srgbClr val="020621"/>
              </a:buClr>
              <a:buSzPct val="100000"/>
              <a:buChar char="○"/>
            </a:pPr>
            <a:r>
              <a:rPr lang="en" sz="4107">
                <a:solidFill>
                  <a:srgbClr val="020621"/>
                </a:solidFill>
              </a:rPr>
              <a:t>Venlafaxine 37.5-150 mg OD </a:t>
            </a:r>
            <a:endParaRPr sz="4107">
              <a:solidFill>
                <a:srgbClr val="020621"/>
              </a:solidFill>
            </a:endParaRPr>
          </a:p>
          <a:p>
            <a:pPr marL="914400" lvl="1" indent="-313372" algn="l" rtl="0">
              <a:spcBef>
                <a:spcPts val="0"/>
              </a:spcBef>
              <a:spcAft>
                <a:spcPts val="0"/>
              </a:spcAft>
              <a:buClr>
                <a:srgbClr val="020621"/>
              </a:buClr>
              <a:buSzPct val="100000"/>
              <a:buChar char="○"/>
            </a:pPr>
            <a:r>
              <a:rPr lang="en" sz="4107">
                <a:solidFill>
                  <a:srgbClr val="020621"/>
                </a:solidFill>
              </a:rPr>
              <a:t>Amitriptyline 10-50 mg QHS </a:t>
            </a:r>
            <a:endParaRPr sz="4107">
              <a:solidFill>
                <a:srgbClr val="020621"/>
              </a:solidFill>
            </a:endParaRPr>
          </a:p>
          <a:p>
            <a:pPr marL="1371600" lvl="2" indent="-313372" algn="l" rtl="0">
              <a:spcBef>
                <a:spcPts val="0"/>
              </a:spcBef>
              <a:spcAft>
                <a:spcPts val="0"/>
              </a:spcAft>
              <a:buClr>
                <a:srgbClr val="020621"/>
              </a:buClr>
              <a:buSzPct val="100000"/>
              <a:buChar char="■"/>
            </a:pPr>
            <a:r>
              <a:rPr lang="en" sz="4107">
                <a:solidFill>
                  <a:srgbClr val="020621"/>
                </a:solidFill>
              </a:rPr>
              <a:t>Sedating and anticholinergic effects - use cautiously in older adults, avoid in elderly or patients with cognitive impairment </a:t>
            </a:r>
            <a:endParaRPr sz="4107">
              <a:solidFill>
                <a:srgbClr val="020621"/>
              </a:solidFill>
            </a:endParaRPr>
          </a:p>
          <a:p>
            <a:pPr marL="914400" lvl="1" indent="-313372" algn="l" rtl="0">
              <a:spcBef>
                <a:spcPts val="0"/>
              </a:spcBef>
              <a:spcAft>
                <a:spcPts val="0"/>
              </a:spcAft>
              <a:buClr>
                <a:srgbClr val="020621"/>
              </a:buClr>
              <a:buSzPct val="100000"/>
              <a:buChar char="○"/>
            </a:pPr>
            <a:r>
              <a:rPr lang="en" sz="4107">
                <a:solidFill>
                  <a:srgbClr val="020621"/>
                </a:solidFill>
              </a:rPr>
              <a:t>Topiramate 25-100mg OD</a:t>
            </a:r>
            <a:endParaRPr sz="135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Headache Management - Tension Type</a:t>
            </a:r>
            <a:endParaRPr/>
          </a:p>
        </p:txBody>
      </p:sp>
      <p:sp>
        <p:nvSpPr>
          <p:cNvPr id="265" name="Google Shape;265;p39"/>
          <p:cNvSpPr txBox="1">
            <a:spLocks noGrp="1"/>
          </p:cNvSpPr>
          <p:nvPr>
            <p:ph type="body" idx="1"/>
          </p:nvPr>
        </p:nvSpPr>
        <p:spPr>
          <a:xfrm>
            <a:off x="349675" y="1152425"/>
            <a:ext cx="8520600" cy="3052800"/>
          </a:xfrm>
          <a:prstGeom prst="rect">
            <a:avLst/>
          </a:prstGeom>
        </p:spPr>
        <p:txBody>
          <a:bodyPr spcFirstLastPara="1" wrap="square" lIns="91425" tIns="91425" rIns="91425" bIns="91425" anchor="t" anchorCtr="0">
            <a:normAutofit lnSpcReduction="10000"/>
          </a:bodyPr>
          <a:lstStyle/>
          <a:p>
            <a:pPr marL="457200" lvl="0" indent="-317500" algn="l" rtl="0">
              <a:spcBef>
                <a:spcPts val="0"/>
              </a:spcBef>
              <a:spcAft>
                <a:spcPts val="0"/>
              </a:spcAft>
              <a:buClr>
                <a:srgbClr val="020621"/>
              </a:buClr>
              <a:buSzPts val="1400"/>
              <a:buChar char="●"/>
            </a:pPr>
            <a:r>
              <a:rPr lang="en" sz="1400" b="1">
                <a:solidFill>
                  <a:srgbClr val="020621"/>
                </a:solidFill>
              </a:rPr>
              <a:t>Acute:</a:t>
            </a:r>
            <a:endParaRPr sz="1400" b="1">
              <a:solidFill>
                <a:srgbClr val="020621"/>
              </a:solidFill>
            </a:endParaRPr>
          </a:p>
          <a:p>
            <a:pPr marL="914400" lvl="1" indent="-317500" algn="l" rtl="0">
              <a:spcBef>
                <a:spcPts val="0"/>
              </a:spcBef>
              <a:spcAft>
                <a:spcPts val="0"/>
              </a:spcAft>
              <a:buClr>
                <a:srgbClr val="020621"/>
              </a:buClr>
              <a:buSzPts val="1400"/>
              <a:buChar char="○"/>
            </a:pPr>
            <a:r>
              <a:rPr lang="en">
                <a:solidFill>
                  <a:srgbClr val="020621"/>
                </a:solidFill>
              </a:rPr>
              <a:t>NSAIDs</a:t>
            </a:r>
            <a:endParaRPr>
              <a:solidFill>
                <a:srgbClr val="020621"/>
              </a:solidFill>
            </a:endParaRPr>
          </a:p>
          <a:p>
            <a:pPr marL="914400" lvl="1" indent="-317500" algn="l" rtl="0">
              <a:spcBef>
                <a:spcPts val="0"/>
              </a:spcBef>
              <a:spcAft>
                <a:spcPts val="0"/>
              </a:spcAft>
              <a:buClr>
                <a:srgbClr val="020621"/>
              </a:buClr>
              <a:buSzPts val="1400"/>
              <a:buChar char="○"/>
            </a:pPr>
            <a:r>
              <a:rPr lang="en">
                <a:solidFill>
                  <a:srgbClr val="020621"/>
                </a:solidFill>
              </a:rPr>
              <a:t>Aspirin</a:t>
            </a:r>
            <a:endParaRPr>
              <a:solidFill>
                <a:srgbClr val="020621"/>
              </a:solidFill>
            </a:endParaRPr>
          </a:p>
          <a:p>
            <a:pPr marL="914400" lvl="1" indent="-317500" algn="l" rtl="0">
              <a:spcBef>
                <a:spcPts val="0"/>
              </a:spcBef>
              <a:spcAft>
                <a:spcPts val="0"/>
              </a:spcAft>
              <a:buClr>
                <a:srgbClr val="020621"/>
              </a:buClr>
              <a:buSzPts val="1400"/>
              <a:buChar char="○"/>
            </a:pPr>
            <a:r>
              <a:rPr lang="en">
                <a:solidFill>
                  <a:srgbClr val="020621"/>
                </a:solidFill>
              </a:rPr>
              <a:t>Tylenol</a:t>
            </a:r>
            <a:endParaRPr>
              <a:solidFill>
                <a:srgbClr val="020621"/>
              </a:solidFill>
            </a:endParaRPr>
          </a:p>
          <a:p>
            <a:pPr marL="914400" lvl="1" indent="-317500" algn="l" rtl="0">
              <a:spcBef>
                <a:spcPts val="0"/>
              </a:spcBef>
              <a:spcAft>
                <a:spcPts val="0"/>
              </a:spcAft>
              <a:buClr>
                <a:srgbClr val="020621"/>
              </a:buClr>
              <a:buSzPts val="1400"/>
              <a:buChar char="○"/>
            </a:pPr>
            <a:r>
              <a:rPr lang="en">
                <a:solidFill>
                  <a:srgbClr val="020621"/>
                </a:solidFill>
              </a:rPr>
              <a:t>NSAIDs + caffeine</a:t>
            </a:r>
            <a:endParaRPr>
              <a:solidFill>
                <a:srgbClr val="020621"/>
              </a:solidFill>
            </a:endParaRPr>
          </a:p>
          <a:p>
            <a:pPr marL="457200" lvl="0" indent="-317500" algn="l" rtl="0">
              <a:spcBef>
                <a:spcPts val="0"/>
              </a:spcBef>
              <a:spcAft>
                <a:spcPts val="0"/>
              </a:spcAft>
              <a:buClr>
                <a:srgbClr val="020621"/>
              </a:buClr>
              <a:buSzPts val="1400"/>
              <a:buChar char="●"/>
            </a:pPr>
            <a:r>
              <a:rPr lang="en" sz="1400" b="1">
                <a:solidFill>
                  <a:srgbClr val="020621"/>
                </a:solidFill>
              </a:rPr>
              <a:t>Chronic (≥15 headache days a month):</a:t>
            </a:r>
            <a:endParaRPr sz="1400" b="1">
              <a:solidFill>
                <a:srgbClr val="020621"/>
              </a:solidFill>
            </a:endParaRPr>
          </a:p>
          <a:p>
            <a:pPr marL="914400" lvl="1" indent="-317500" algn="l" rtl="0">
              <a:spcBef>
                <a:spcPts val="0"/>
              </a:spcBef>
              <a:spcAft>
                <a:spcPts val="0"/>
              </a:spcAft>
              <a:buClr>
                <a:srgbClr val="020621"/>
              </a:buClr>
              <a:buSzPts val="1400"/>
              <a:buChar char="○"/>
            </a:pPr>
            <a:r>
              <a:rPr lang="en">
                <a:solidFill>
                  <a:srgbClr val="020621"/>
                </a:solidFill>
              </a:rPr>
              <a:t>Amitriptyline 10-125 mg QHS</a:t>
            </a:r>
            <a:endParaRPr>
              <a:solidFill>
                <a:srgbClr val="020621"/>
              </a:solidFill>
            </a:endParaRPr>
          </a:p>
          <a:p>
            <a:pPr marL="914400" lvl="1" indent="-317500" algn="l" rtl="0">
              <a:spcBef>
                <a:spcPts val="0"/>
              </a:spcBef>
              <a:spcAft>
                <a:spcPts val="0"/>
              </a:spcAft>
              <a:buClr>
                <a:srgbClr val="020621"/>
              </a:buClr>
              <a:buSzPts val="1400"/>
              <a:buChar char="○"/>
            </a:pPr>
            <a:r>
              <a:rPr lang="en">
                <a:solidFill>
                  <a:srgbClr val="020621"/>
                </a:solidFill>
              </a:rPr>
              <a:t>Venlafaxine 37.5-150 mg OD </a:t>
            </a:r>
            <a:endParaRPr>
              <a:solidFill>
                <a:srgbClr val="020621"/>
              </a:solidFill>
            </a:endParaRPr>
          </a:p>
          <a:p>
            <a:pPr marL="914400" lvl="1" indent="-317500" algn="l" rtl="0">
              <a:spcBef>
                <a:spcPts val="0"/>
              </a:spcBef>
              <a:spcAft>
                <a:spcPts val="0"/>
              </a:spcAft>
              <a:buClr>
                <a:srgbClr val="020621"/>
              </a:buClr>
              <a:buSzPts val="1400"/>
              <a:buChar char="○"/>
            </a:pPr>
            <a:r>
              <a:rPr lang="en">
                <a:solidFill>
                  <a:srgbClr val="020621"/>
                </a:solidFill>
              </a:rPr>
              <a:t>Topiramate 25-100 mg OD </a:t>
            </a:r>
            <a:endParaRPr>
              <a:solidFill>
                <a:srgbClr val="020621"/>
              </a:solidFill>
            </a:endParaRPr>
          </a:p>
          <a:p>
            <a:pPr marL="914400" lvl="1" indent="-317500" algn="l" rtl="0">
              <a:spcBef>
                <a:spcPts val="0"/>
              </a:spcBef>
              <a:spcAft>
                <a:spcPts val="0"/>
              </a:spcAft>
              <a:buClr>
                <a:srgbClr val="020621"/>
              </a:buClr>
              <a:buSzPts val="1400"/>
              <a:buChar char="○"/>
            </a:pPr>
            <a:r>
              <a:rPr lang="en">
                <a:solidFill>
                  <a:srgbClr val="020621"/>
                </a:solidFill>
              </a:rPr>
              <a:t>Tizanidine 2-18 mg OD </a:t>
            </a:r>
            <a:endParaRPr>
              <a:solidFill>
                <a:srgbClr val="020621"/>
              </a:solidFill>
            </a:endParaRPr>
          </a:p>
          <a:p>
            <a:pPr marL="914400" lvl="1" indent="-317500" algn="l" rtl="0">
              <a:spcBef>
                <a:spcPts val="0"/>
              </a:spcBef>
              <a:spcAft>
                <a:spcPts val="0"/>
              </a:spcAft>
              <a:buClr>
                <a:srgbClr val="020621"/>
              </a:buClr>
              <a:buSzPts val="1400"/>
              <a:buChar char="○"/>
            </a:pPr>
            <a:r>
              <a:rPr lang="en">
                <a:solidFill>
                  <a:srgbClr val="020621"/>
                </a:solidFill>
              </a:rPr>
              <a:t>Trigger point injections, Botulinum toxin injections </a:t>
            </a:r>
            <a:endParaRPr>
              <a:solidFill>
                <a:srgbClr val="020621"/>
              </a:solidFill>
            </a:endParaRPr>
          </a:p>
          <a:p>
            <a:pPr marL="0" lvl="0" indent="0" algn="l" rtl="0">
              <a:spcBef>
                <a:spcPts val="1200"/>
              </a:spcBef>
              <a:spcAft>
                <a:spcPts val="1200"/>
              </a:spcAft>
              <a:buNone/>
            </a:pPr>
            <a:endParaRPr sz="135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Special Considerations for Ms. M</a:t>
            </a:r>
            <a:endParaRPr/>
          </a:p>
        </p:txBody>
      </p:sp>
      <p:sp>
        <p:nvSpPr>
          <p:cNvPr id="271" name="Google Shape;271;p40"/>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rgbClr val="020621"/>
              </a:buClr>
              <a:buSzPts val="1800"/>
              <a:buChar char="●"/>
            </a:pPr>
            <a:r>
              <a:rPr lang="en">
                <a:solidFill>
                  <a:srgbClr val="020621"/>
                </a:solidFill>
              </a:rPr>
              <a:t>Smart Prescribing </a:t>
            </a:r>
            <a:endParaRPr>
              <a:solidFill>
                <a:srgbClr val="020621"/>
              </a:solidFill>
            </a:endParaRPr>
          </a:p>
          <a:p>
            <a:pPr marL="914400" lvl="1" indent="-317500" algn="l" rtl="0">
              <a:spcBef>
                <a:spcPts val="0"/>
              </a:spcBef>
              <a:spcAft>
                <a:spcPts val="0"/>
              </a:spcAft>
              <a:buClr>
                <a:srgbClr val="020621"/>
              </a:buClr>
              <a:buSzPts val="1400"/>
              <a:buChar char="○"/>
            </a:pPr>
            <a:r>
              <a:rPr lang="en">
                <a:solidFill>
                  <a:srgbClr val="020621"/>
                </a:solidFill>
              </a:rPr>
              <a:t>Avoid anticholinergics, alpha blockers, sedatives, NSAIDs and ASA given PUD hx</a:t>
            </a:r>
            <a:endParaRPr>
              <a:solidFill>
                <a:srgbClr val="020621"/>
              </a:solidFill>
            </a:endParaRPr>
          </a:p>
          <a:p>
            <a:pPr marL="457200" lvl="0" indent="-342900" algn="l" rtl="0">
              <a:spcBef>
                <a:spcPts val="0"/>
              </a:spcBef>
              <a:spcAft>
                <a:spcPts val="0"/>
              </a:spcAft>
              <a:buClr>
                <a:srgbClr val="020621"/>
              </a:buClr>
              <a:buSzPts val="1800"/>
              <a:buChar char="●"/>
            </a:pPr>
            <a:r>
              <a:rPr lang="en">
                <a:solidFill>
                  <a:srgbClr val="020621"/>
                </a:solidFill>
              </a:rPr>
              <a:t>May need input from family members/support systems </a:t>
            </a:r>
            <a:endParaRPr>
              <a:solidFill>
                <a:srgbClr val="020621"/>
              </a:solidFill>
            </a:endParaRPr>
          </a:p>
          <a:p>
            <a:pPr marL="457200" lvl="0" indent="-342900" algn="l" rtl="0">
              <a:spcBef>
                <a:spcPts val="0"/>
              </a:spcBef>
              <a:spcAft>
                <a:spcPts val="0"/>
              </a:spcAft>
              <a:buClr>
                <a:srgbClr val="020621"/>
              </a:buClr>
              <a:buSzPts val="1800"/>
              <a:buChar char="●"/>
            </a:pPr>
            <a:r>
              <a:rPr lang="en">
                <a:solidFill>
                  <a:srgbClr val="020621"/>
                </a:solidFill>
              </a:rPr>
              <a:t>Expect extended recovery time</a:t>
            </a:r>
            <a:endParaRPr>
              <a:solidFill>
                <a:srgbClr val="020621"/>
              </a:solidFill>
            </a:endParaRPr>
          </a:p>
          <a:p>
            <a:pPr marL="457200" lvl="0" indent="-342900" algn="l" rtl="0">
              <a:spcBef>
                <a:spcPts val="0"/>
              </a:spcBef>
              <a:spcAft>
                <a:spcPts val="0"/>
              </a:spcAft>
              <a:buClr>
                <a:srgbClr val="020621"/>
              </a:buClr>
              <a:buSzPts val="1800"/>
              <a:buChar char="●"/>
            </a:pPr>
            <a:r>
              <a:rPr lang="en">
                <a:solidFill>
                  <a:srgbClr val="020621"/>
                </a:solidFill>
              </a:rPr>
              <a:t>May be difficult to differentiate between baseline symptoms vs mTBI symptoms</a:t>
            </a:r>
            <a:endParaRPr>
              <a:solidFill>
                <a:srgbClr val="020621"/>
              </a:solidFill>
            </a:endParaRPr>
          </a:p>
          <a:p>
            <a:pPr marL="457200" lvl="0" indent="-342900" algn="l" rtl="0">
              <a:spcBef>
                <a:spcPts val="0"/>
              </a:spcBef>
              <a:spcAft>
                <a:spcPts val="0"/>
              </a:spcAft>
              <a:buClr>
                <a:srgbClr val="020621"/>
              </a:buClr>
              <a:buSzPts val="1800"/>
              <a:buChar char="●"/>
            </a:pPr>
            <a:r>
              <a:rPr lang="en">
                <a:solidFill>
                  <a:srgbClr val="020621"/>
                </a:solidFill>
              </a:rPr>
              <a:t>Decline in function in vestibular system with age due to hair cell loss and otolith degeneration</a:t>
            </a:r>
            <a:endParaRPr>
              <a:solidFill>
                <a:srgbClr val="02062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Returning to Daily Activity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Acknowledgements</a:t>
            </a:r>
            <a:endParaRPr/>
          </a:p>
        </p:txBody>
      </p:sp>
      <p:sp>
        <p:nvSpPr>
          <p:cNvPr id="79" name="Google Shape;79;p15"/>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0" lvl="0" indent="0" algn="l" rtl="0">
              <a:lnSpc>
                <a:spcPct val="120000"/>
              </a:lnSpc>
              <a:spcBef>
                <a:spcPts val="1000"/>
              </a:spcBef>
              <a:spcAft>
                <a:spcPts val="0"/>
              </a:spcAft>
              <a:buNone/>
            </a:pPr>
            <a:r>
              <a:rPr lang="en">
                <a:solidFill>
                  <a:srgbClr val="333333"/>
                </a:solidFill>
                <a:latin typeface="Georgia"/>
                <a:ea typeface="Georgia"/>
                <a:cs typeface="Georgia"/>
                <a:sym typeface="Georgia"/>
              </a:rPr>
              <a:t>I would like to express my heartfelt gratitude and appreciation to the following individuals for their invaluable contributions in creating these slides:</a:t>
            </a:r>
            <a:endParaRPr>
              <a:solidFill>
                <a:srgbClr val="333333"/>
              </a:solidFill>
              <a:latin typeface="Georgia"/>
              <a:ea typeface="Georgia"/>
              <a:cs typeface="Georgia"/>
              <a:sym typeface="Georgia"/>
            </a:endParaRPr>
          </a:p>
          <a:p>
            <a:pPr marL="457200" lvl="0" indent="-342900" algn="l" rtl="0">
              <a:lnSpc>
                <a:spcPct val="120000"/>
              </a:lnSpc>
              <a:spcBef>
                <a:spcPts val="1000"/>
              </a:spcBef>
              <a:spcAft>
                <a:spcPts val="0"/>
              </a:spcAft>
              <a:buClr>
                <a:srgbClr val="333333"/>
              </a:buClr>
              <a:buSzPts val="1800"/>
              <a:buFont typeface="Georgia"/>
              <a:buChar char="●"/>
            </a:pPr>
            <a:r>
              <a:rPr lang="en" b="1" u="sng">
                <a:solidFill>
                  <a:srgbClr val="333333"/>
                </a:solidFill>
                <a:latin typeface="Georgia"/>
                <a:ea typeface="Georgia"/>
                <a:cs typeface="Georgia"/>
                <a:sym typeface="Georgia"/>
              </a:rPr>
              <a:t>Dr. Kam</a:t>
            </a:r>
            <a:r>
              <a:rPr lang="en">
                <a:solidFill>
                  <a:srgbClr val="333333"/>
                </a:solidFill>
                <a:latin typeface="Georgia"/>
                <a:ea typeface="Georgia"/>
                <a:cs typeface="Georgia"/>
                <a:sym typeface="Georgia"/>
              </a:rPr>
              <a:t>, MD, FRCPC, Physical Medicine and Rehabilitation, for teaching me the concussion curriculum and for presentation contributions and edits </a:t>
            </a:r>
            <a:endParaRPr>
              <a:solidFill>
                <a:srgbClr val="333333"/>
              </a:solidFill>
              <a:latin typeface="Georgia"/>
              <a:ea typeface="Georgia"/>
              <a:cs typeface="Georgia"/>
              <a:sym typeface="Georgia"/>
            </a:endParaRPr>
          </a:p>
          <a:p>
            <a:pPr marL="457200" lvl="0" indent="-342900" algn="l" rtl="0">
              <a:lnSpc>
                <a:spcPct val="120000"/>
              </a:lnSpc>
              <a:spcBef>
                <a:spcPts val="0"/>
              </a:spcBef>
              <a:spcAft>
                <a:spcPts val="0"/>
              </a:spcAft>
              <a:buClr>
                <a:srgbClr val="333333"/>
              </a:buClr>
              <a:buSzPts val="1800"/>
              <a:buFont typeface="Georgia"/>
              <a:buChar char="●"/>
            </a:pPr>
            <a:r>
              <a:rPr lang="en" b="1" u="sng">
                <a:solidFill>
                  <a:srgbClr val="333333"/>
                </a:solidFill>
                <a:latin typeface="Georgia"/>
                <a:ea typeface="Georgia"/>
                <a:cs typeface="Georgia"/>
                <a:sym typeface="Georgia"/>
              </a:rPr>
              <a:t>Dr. Husain</a:t>
            </a:r>
            <a:r>
              <a:rPr lang="en">
                <a:solidFill>
                  <a:srgbClr val="333333"/>
                </a:solidFill>
                <a:latin typeface="Georgia"/>
                <a:ea typeface="Georgia"/>
                <a:cs typeface="Georgia"/>
                <a:sym typeface="Georgia"/>
              </a:rPr>
              <a:t>, MD, CCFP, for facilitating the small group session and for presentation contributions and edits </a:t>
            </a:r>
            <a:endParaRPr>
              <a:solidFill>
                <a:srgbClr val="333333"/>
              </a:solidFill>
              <a:latin typeface="Georgia"/>
              <a:ea typeface="Georgia"/>
              <a:cs typeface="Georgia"/>
              <a:sym typeface="Georgia"/>
            </a:endParaRPr>
          </a:p>
          <a:p>
            <a:pPr marL="457200" lvl="0" indent="-342900" algn="l" rtl="0">
              <a:lnSpc>
                <a:spcPct val="120000"/>
              </a:lnSpc>
              <a:spcBef>
                <a:spcPts val="0"/>
              </a:spcBef>
              <a:spcAft>
                <a:spcPts val="0"/>
              </a:spcAft>
              <a:buClr>
                <a:srgbClr val="333333"/>
              </a:buClr>
              <a:buSzPts val="1800"/>
              <a:buFont typeface="Georgia"/>
              <a:buChar char="●"/>
            </a:pPr>
            <a:r>
              <a:rPr lang="en" b="1" u="sng">
                <a:solidFill>
                  <a:srgbClr val="333333"/>
                </a:solidFill>
                <a:latin typeface="Georgia"/>
                <a:ea typeface="Georgia"/>
                <a:cs typeface="Georgia"/>
                <a:sym typeface="Georgia"/>
              </a:rPr>
              <a:t>Dr. Tartaglia</a:t>
            </a:r>
            <a:r>
              <a:rPr lang="en">
                <a:solidFill>
                  <a:srgbClr val="333333"/>
                </a:solidFill>
                <a:latin typeface="Georgia"/>
                <a:ea typeface="Georgia"/>
                <a:cs typeface="Georgia"/>
                <a:sym typeface="Georgia"/>
              </a:rPr>
              <a:t>, MD., FRCPC, Neurology, for contributions to migraine management</a:t>
            </a:r>
            <a:endParaRPr>
              <a:solidFill>
                <a:srgbClr val="333333"/>
              </a:solidFill>
              <a:latin typeface="Georgia"/>
              <a:ea typeface="Georgia"/>
              <a:cs typeface="Georgia"/>
              <a:sym typeface="Georgia"/>
            </a:endParaRPr>
          </a:p>
          <a:p>
            <a:pPr marL="457200" lvl="0" indent="-342900" algn="l" rtl="0">
              <a:lnSpc>
                <a:spcPct val="120000"/>
              </a:lnSpc>
              <a:spcBef>
                <a:spcPts val="0"/>
              </a:spcBef>
              <a:spcAft>
                <a:spcPts val="0"/>
              </a:spcAft>
              <a:buClr>
                <a:srgbClr val="333333"/>
              </a:buClr>
              <a:buSzPts val="1800"/>
              <a:buFont typeface="Georgia"/>
              <a:buChar char="●"/>
            </a:pPr>
            <a:r>
              <a:rPr lang="en" b="1" u="sng">
                <a:solidFill>
                  <a:srgbClr val="333333"/>
                </a:solidFill>
                <a:latin typeface="Georgia"/>
                <a:ea typeface="Georgia"/>
                <a:cs typeface="Georgia"/>
                <a:sym typeface="Georgia"/>
              </a:rPr>
              <a:t>Ching-Lung Huang,</a:t>
            </a:r>
            <a:r>
              <a:rPr lang="en">
                <a:solidFill>
                  <a:srgbClr val="333333"/>
                </a:solidFill>
                <a:latin typeface="Georgia"/>
                <a:ea typeface="Georgia"/>
                <a:cs typeface="Georgia"/>
                <a:sym typeface="Georgia"/>
              </a:rPr>
              <a:t> for assistance and organizational support in creating this presentation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Returning to Daily Activity </a:t>
            </a:r>
            <a:endParaRPr/>
          </a:p>
        </p:txBody>
      </p:sp>
      <p:sp>
        <p:nvSpPr>
          <p:cNvPr id="282" name="Google Shape;282;p42"/>
          <p:cNvSpPr txBox="1">
            <a:spLocks noGrp="1"/>
          </p:cNvSpPr>
          <p:nvPr>
            <p:ph type="body" idx="1"/>
          </p:nvPr>
        </p:nvSpPr>
        <p:spPr>
          <a:xfrm>
            <a:off x="343900" y="1290475"/>
            <a:ext cx="4059300" cy="35961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Clr>
                <a:srgbClr val="020621"/>
              </a:buClr>
              <a:buSzPts val="1800"/>
              <a:buChar char="●"/>
            </a:pPr>
            <a:r>
              <a:rPr lang="en">
                <a:solidFill>
                  <a:srgbClr val="020621"/>
                </a:solidFill>
              </a:rPr>
              <a:t>Brief period of rest during the acute phase (24-48 hrs) </a:t>
            </a:r>
            <a:endParaRPr>
              <a:solidFill>
                <a:srgbClr val="020621"/>
              </a:solidFill>
            </a:endParaRPr>
          </a:p>
          <a:p>
            <a:pPr marL="457200" lvl="0" indent="-342900" algn="l" rtl="0">
              <a:spcBef>
                <a:spcPts val="0"/>
              </a:spcBef>
              <a:spcAft>
                <a:spcPts val="0"/>
              </a:spcAft>
              <a:buClr>
                <a:srgbClr val="020621"/>
              </a:buClr>
              <a:buSzPts val="1800"/>
              <a:buChar char="●"/>
            </a:pPr>
            <a:r>
              <a:rPr lang="en">
                <a:solidFill>
                  <a:srgbClr val="020621"/>
                </a:solidFill>
              </a:rPr>
              <a:t>Goal: Gradually increase activity tolerance without significantly increasing symptoms </a:t>
            </a:r>
            <a:endParaRPr>
              <a:solidFill>
                <a:srgbClr val="020621"/>
              </a:solidFill>
            </a:endParaRPr>
          </a:p>
          <a:p>
            <a:pPr marL="457200" lvl="0" indent="-342900" algn="l" rtl="0">
              <a:spcBef>
                <a:spcPts val="0"/>
              </a:spcBef>
              <a:spcAft>
                <a:spcPts val="0"/>
              </a:spcAft>
              <a:buClr>
                <a:srgbClr val="020621"/>
              </a:buClr>
              <a:buSzPts val="1800"/>
              <a:buChar char="●"/>
            </a:pPr>
            <a:r>
              <a:rPr lang="en">
                <a:solidFill>
                  <a:srgbClr val="020621"/>
                </a:solidFill>
              </a:rPr>
              <a:t>Counsel patients that transient symptom exacerbations with increased activity are common</a:t>
            </a:r>
            <a:endParaRPr>
              <a:solidFill>
                <a:srgbClr val="020621"/>
              </a:solidFill>
            </a:endParaRPr>
          </a:p>
          <a:p>
            <a:pPr marL="457200" lvl="0" indent="-342900" algn="l" rtl="0">
              <a:spcBef>
                <a:spcPts val="0"/>
              </a:spcBef>
              <a:spcAft>
                <a:spcPts val="0"/>
              </a:spcAft>
              <a:buClr>
                <a:srgbClr val="020621"/>
              </a:buClr>
              <a:buSzPts val="1800"/>
              <a:buChar char="●"/>
            </a:pPr>
            <a:r>
              <a:rPr lang="en">
                <a:solidFill>
                  <a:srgbClr val="020621"/>
                </a:solidFill>
              </a:rPr>
              <a:t>Can recommend short bouts of exercise/activity or switching between different types of activity (i.e. from reading to walking)</a:t>
            </a:r>
            <a:endParaRPr>
              <a:solidFill>
                <a:srgbClr val="020621"/>
              </a:solidFill>
            </a:endParaRPr>
          </a:p>
        </p:txBody>
      </p:sp>
      <p:pic>
        <p:nvPicPr>
          <p:cNvPr id="283" name="Google Shape;283;p42"/>
          <p:cNvPicPr preferRelativeResize="0"/>
          <p:nvPr/>
        </p:nvPicPr>
        <p:blipFill>
          <a:blip r:embed="rId3">
            <a:alphaModFix/>
          </a:blip>
          <a:stretch>
            <a:fillRect/>
          </a:stretch>
        </p:blipFill>
        <p:spPr>
          <a:xfrm>
            <a:off x="4371259" y="1290475"/>
            <a:ext cx="4971865" cy="3048025"/>
          </a:xfrm>
          <a:prstGeom prst="rect">
            <a:avLst/>
          </a:prstGeom>
          <a:noFill/>
          <a:ln>
            <a:noFill/>
          </a:ln>
        </p:spPr>
      </p:pic>
      <p:sp>
        <p:nvSpPr>
          <p:cNvPr id="284" name="Google Shape;284;p42"/>
          <p:cNvSpPr txBox="1"/>
          <p:nvPr/>
        </p:nvSpPr>
        <p:spPr>
          <a:xfrm>
            <a:off x="5083475" y="4262300"/>
            <a:ext cx="3065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 (Ontario Neurotrauma Foundation, 2018)</a:t>
            </a:r>
            <a:endParaRPr sz="1100">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Counseling Ms. M 	</a:t>
            </a:r>
            <a:endParaRPr/>
          </a:p>
        </p:txBody>
      </p:sp>
      <p:sp>
        <p:nvSpPr>
          <p:cNvPr id="290" name="Google Shape;290;p43"/>
          <p:cNvSpPr txBox="1">
            <a:spLocks noGrp="1"/>
          </p:cNvSpPr>
          <p:nvPr>
            <p:ph type="body" idx="1"/>
          </p:nvPr>
        </p:nvSpPr>
        <p:spPr>
          <a:xfrm>
            <a:off x="311700" y="1266325"/>
            <a:ext cx="8520600" cy="3543900"/>
          </a:xfrm>
          <a:prstGeom prst="rect">
            <a:avLst/>
          </a:prstGeom>
        </p:spPr>
        <p:txBody>
          <a:bodyPr spcFirstLastPara="1" wrap="square" lIns="91425" tIns="91425" rIns="91425" bIns="91425" anchor="t" anchorCtr="0">
            <a:normAutofit lnSpcReduction="20000"/>
          </a:bodyPr>
          <a:lstStyle/>
          <a:p>
            <a:pPr marL="457200" lvl="0" indent="-342900" algn="l" rtl="0">
              <a:spcBef>
                <a:spcPts val="0"/>
              </a:spcBef>
              <a:spcAft>
                <a:spcPts val="0"/>
              </a:spcAft>
              <a:buClr>
                <a:srgbClr val="000000"/>
              </a:buClr>
              <a:buSzPts val="1800"/>
              <a:buAutoNum type="arabicParenR"/>
            </a:pPr>
            <a:r>
              <a:rPr lang="en">
                <a:solidFill>
                  <a:srgbClr val="000000"/>
                </a:solidFill>
              </a:rPr>
              <a:t>Relative rest for the first 1-3 days </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Set expectations, define restrictions and limitations: </a:t>
            </a:r>
            <a:endParaRPr>
              <a:solidFill>
                <a:srgbClr val="000000"/>
              </a:solidFill>
            </a:endParaRPr>
          </a:p>
          <a:p>
            <a:pPr marL="914400" lvl="0" indent="-342900" algn="l" rtl="0">
              <a:spcBef>
                <a:spcPts val="0"/>
              </a:spcBef>
              <a:spcAft>
                <a:spcPts val="0"/>
              </a:spcAft>
              <a:buClr>
                <a:srgbClr val="000000"/>
              </a:buClr>
              <a:buSzPts val="1800"/>
              <a:buChar char="●"/>
            </a:pPr>
            <a:r>
              <a:rPr lang="en">
                <a:solidFill>
                  <a:srgbClr val="000000"/>
                </a:solidFill>
              </a:rPr>
              <a:t>“The concussion will make certain tasks harder to do” </a:t>
            </a:r>
            <a:endParaRPr>
              <a:solidFill>
                <a:srgbClr val="000000"/>
              </a:solidFill>
            </a:endParaRPr>
          </a:p>
          <a:p>
            <a:pPr marL="914400" lvl="0" indent="-342900" algn="l" rtl="0">
              <a:spcBef>
                <a:spcPts val="0"/>
              </a:spcBef>
              <a:spcAft>
                <a:spcPts val="0"/>
              </a:spcAft>
              <a:buClr>
                <a:srgbClr val="000000"/>
              </a:buClr>
              <a:buSzPts val="1800"/>
              <a:buChar char="●"/>
            </a:pPr>
            <a:r>
              <a:rPr lang="en">
                <a:solidFill>
                  <a:srgbClr val="000000"/>
                </a:solidFill>
              </a:rPr>
              <a:t>“You do not need to be symptom-free to return to daily activities” </a:t>
            </a:r>
            <a:endParaRPr>
              <a:solidFill>
                <a:srgbClr val="000000"/>
              </a:solidFill>
            </a:endParaRPr>
          </a:p>
          <a:p>
            <a:pPr marL="914400" lvl="0" indent="-342900" algn="l" rtl="0">
              <a:spcBef>
                <a:spcPts val="0"/>
              </a:spcBef>
              <a:spcAft>
                <a:spcPts val="0"/>
              </a:spcAft>
              <a:buClr>
                <a:srgbClr val="000000"/>
              </a:buClr>
              <a:buSzPts val="1800"/>
              <a:buChar char="●"/>
            </a:pPr>
            <a:r>
              <a:rPr lang="en">
                <a:solidFill>
                  <a:srgbClr val="000000"/>
                </a:solidFill>
              </a:rPr>
              <a:t>“If symptoms worsen substantially with a new or more intense activity, try stepping the activity back to a lower level”</a:t>
            </a:r>
            <a:endParaRPr>
              <a:solidFill>
                <a:srgbClr val="000000"/>
              </a:solidFill>
            </a:endParaRPr>
          </a:p>
          <a:p>
            <a:pPr marL="457200" lvl="0" indent="-342900" algn="l" rtl="0">
              <a:spcBef>
                <a:spcPts val="0"/>
              </a:spcBef>
              <a:spcAft>
                <a:spcPts val="0"/>
              </a:spcAft>
              <a:buClr>
                <a:srgbClr val="000000"/>
              </a:buClr>
              <a:buSzPts val="1800"/>
              <a:buAutoNum type="arabicParenR"/>
            </a:pPr>
            <a:r>
              <a:rPr lang="en">
                <a:solidFill>
                  <a:srgbClr val="000000"/>
                </a:solidFill>
              </a:rPr>
              <a:t>Describe gradual return to activities and explain the threshold approach:</a:t>
            </a:r>
            <a:endParaRPr>
              <a:solidFill>
                <a:srgbClr val="000000"/>
              </a:solidFill>
            </a:endParaRPr>
          </a:p>
          <a:p>
            <a:pPr marL="914400" lvl="0" indent="-342900" algn="l" rtl="0">
              <a:spcBef>
                <a:spcPts val="0"/>
              </a:spcBef>
              <a:spcAft>
                <a:spcPts val="0"/>
              </a:spcAft>
              <a:buClr>
                <a:srgbClr val="000000"/>
              </a:buClr>
              <a:buSzPts val="1800"/>
              <a:buChar char="●"/>
            </a:pPr>
            <a:r>
              <a:rPr lang="en">
                <a:solidFill>
                  <a:srgbClr val="000000"/>
                </a:solidFill>
              </a:rPr>
              <a:t>Start reading, texting or screen time 5-15 minutes at a time. If symptoms are stable, can increase length of time </a:t>
            </a:r>
            <a:endParaRPr>
              <a:solidFill>
                <a:srgbClr val="000000"/>
              </a:solidFill>
            </a:endParaRPr>
          </a:p>
          <a:p>
            <a:pPr marL="914400" lvl="0" indent="-342900" algn="l" rtl="0">
              <a:spcBef>
                <a:spcPts val="0"/>
              </a:spcBef>
              <a:spcAft>
                <a:spcPts val="0"/>
              </a:spcAft>
              <a:buClr>
                <a:srgbClr val="000000"/>
              </a:buClr>
              <a:buSzPts val="1800"/>
              <a:buChar char="●"/>
            </a:pPr>
            <a:r>
              <a:rPr lang="en">
                <a:solidFill>
                  <a:srgbClr val="000000"/>
                </a:solidFill>
              </a:rPr>
              <a:t>If symptoms do not worsen, increase length of activity the next day </a:t>
            </a:r>
            <a:endParaRPr>
              <a:solidFill>
                <a:srgbClr val="000000"/>
              </a:solidFill>
            </a:endParaRPr>
          </a:p>
          <a:p>
            <a:pPr marL="914400" lvl="0" indent="-342900" algn="l" rtl="0">
              <a:spcBef>
                <a:spcPts val="0"/>
              </a:spcBef>
              <a:spcAft>
                <a:spcPts val="0"/>
              </a:spcAft>
              <a:buClr>
                <a:srgbClr val="000000"/>
              </a:buClr>
              <a:buSzPts val="1800"/>
              <a:buChar char="●"/>
            </a:pPr>
            <a:r>
              <a:rPr lang="en">
                <a:solidFill>
                  <a:srgbClr val="000000"/>
                </a:solidFill>
              </a:rPr>
              <a:t>Start with a five minute walk and if tolerating, increase each day by 5 minutes in length </a:t>
            </a:r>
            <a:endParaRPr>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294"/>
        <p:cNvGrpSpPr/>
        <p:nvPr/>
      </p:nvGrpSpPr>
      <p:grpSpPr>
        <a:xfrm>
          <a:off x="0" y="0"/>
          <a:ext cx="0" cy="0"/>
          <a:chOff x="0" y="0"/>
          <a:chExt cx="0" cy="0"/>
        </a:xfrm>
      </p:grpSpPr>
      <p:sp>
        <p:nvSpPr>
          <p:cNvPr id="295" name="Google Shape;295;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When to refer?</a:t>
            </a:r>
            <a:endParaRPr/>
          </a:p>
        </p:txBody>
      </p:sp>
      <p:sp>
        <p:nvSpPr>
          <p:cNvPr id="296" name="Google Shape;296;p44"/>
          <p:cNvSpPr txBox="1"/>
          <p:nvPr/>
        </p:nvSpPr>
        <p:spPr>
          <a:xfrm>
            <a:off x="3496450" y="819175"/>
            <a:ext cx="179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297" name="Google Shape;297;p44"/>
          <p:cNvPicPr preferRelativeResize="0"/>
          <p:nvPr/>
        </p:nvPicPr>
        <p:blipFill>
          <a:blip r:embed="rId3">
            <a:alphaModFix/>
          </a:blip>
          <a:stretch>
            <a:fillRect/>
          </a:stretch>
        </p:blipFill>
        <p:spPr>
          <a:xfrm>
            <a:off x="2984975" y="465592"/>
            <a:ext cx="3349150" cy="4212325"/>
          </a:xfrm>
          <a:prstGeom prst="rect">
            <a:avLst/>
          </a:prstGeom>
          <a:noFill/>
          <a:ln>
            <a:noFill/>
          </a:ln>
        </p:spPr>
      </p:pic>
      <p:sp>
        <p:nvSpPr>
          <p:cNvPr id="298" name="Google Shape;298;p44"/>
          <p:cNvSpPr txBox="1"/>
          <p:nvPr/>
        </p:nvSpPr>
        <p:spPr>
          <a:xfrm>
            <a:off x="2087825" y="-267475"/>
            <a:ext cx="4636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99" name="Google Shape;299;p44"/>
          <p:cNvSpPr txBox="1"/>
          <p:nvPr/>
        </p:nvSpPr>
        <p:spPr>
          <a:xfrm>
            <a:off x="3142300" y="4460475"/>
            <a:ext cx="1561500" cy="400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300" name="Google Shape;300;p44"/>
          <p:cNvSpPr txBox="1"/>
          <p:nvPr/>
        </p:nvSpPr>
        <p:spPr>
          <a:xfrm>
            <a:off x="514800" y="1778050"/>
            <a:ext cx="2627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a:t>
            </a:r>
            <a:endParaRPr>
              <a:latin typeface="Open Sans"/>
              <a:ea typeface="Open Sans"/>
              <a:cs typeface="Open Sans"/>
              <a:sym typeface="Open Sans"/>
            </a:endParaRPr>
          </a:p>
        </p:txBody>
      </p:sp>
      <p:sp>
        <p:nvSpPr>
          <p:cNvPr id="301" name="Google Shape;301;p44"/>
          <p:cNvSpPr txBox="1"/>
          <p:nvPr/>
        </p:nvSpPr>
        <p:spPr>
          <a:xfrm>
            <a:off x="5766900" y="4639875"/>
            <a:ext cx="3065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 (Ontario Neurotrauma Foundation, 2018)</a:t>
            </a:r>
            <a:endParaRPr sz="1100">
              <a:latin typeface="Open Sans"/>
              <a:ea typeface="Open Sans"/>
              <a:cs typeface="Open Sans"/>
              <a:sym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Shape 305"/>
        <p:cNvGrpSpPr/>
        <p:nvPr/>
      </p:nvGrpSpPr>
      <p:grpSpPr>
        <a:xfrm>
          <a:off x="0" y="0"/>
          <a:ext cx="0" cy="0"/>
          <a:chOff x="0" y="0"/>
          <a:chExt cx="0" cy="0"/>
        </a:xfrm>
      </p:grpSpPr>
      <p:sp>
        <p:nvSpPr>
          <p:cNvPr id="306" name="Google Shape;306;p4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When to refer?</a:t>
            </a:r>
            <a:endParaRPr/>
          </a:p>
        </p:txBody>
      </p:sp>
      <p:sp>
        <p:nvSpPr>
          <p:cNvPr id="307" name="Google Shape;307;p45"/>
          <p:cNvSpPr txBox="1"/>
          <p:nvPr/>
        </p:nvSpPr>
        <p:spPr>
          <a:xfrm>
            <a:off x="3496450" y="819175"/>
            <a:ext cx="1794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pic>
        <p:nvPicPr>
          <p:cNvPr id="308" name="Google Shape;308;p45"/>
          <p:cNvPicPr preferRelativeResize="0"/>
          <p:nvPr/>
        </p:nvPicPr>
        <p:blipFill>
          <a:blip r:embed="rId3">
            <a:alphaModFix/>
          </a:blip>
          <a:stretch>
            <a:fillRect/>
          </a:stretch>
        </p:blipFill>
        <p:spPr>
          <a:xfrm>
            <a:off x="311700" y="1331525"/>
            <a:ext cx="8324850" cy="3371850"/>
          </a:xfrm>
          <a:prstGeom prst="rect">
            <a:avLst/>
          </a:prstGeom>
          <a:noFill/>
          <a:ln>
            <a:noFill/>
          </a:ln>
        </p:spPr>
      </p:pic>
      <p:sp>
        <p:nvSpPr>
          <p:cNvPr id="309" name="Google Shape;309;p45"/>
          <p:cNvSpPr txBox="1"/>
          <p:nvPr/>
        </p:nvSpPr>
        <p:spPr>
          <a:xfrm>
            <a:off x="5083475" y="4572750"/>
            <a:ext cx="3065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 (Ontario Neurotrauma Foundation, 2018)</a:t>
            </a:r>
            <a:endParaRPr sz="1100">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Shape 313"/>
        <p:cNvGrpSpPr/>
        <p:nvPr/>
      </p:nvGrpSpPr>
      <p:grpSpPr>
        <a:xfrm>
          <a:off x="0" y="0"/>
          <a:ext cx="0" cy="0"/>
          <a:chOff x="0" y="0"/>
          <a:chExt cx="0" cy="0"/>
        </a:xfrm>
      </p:grpSpPr>
      <p:pic>
        <p:nvPicPr>
          <p:cNvPr id="314" name="Google Shape;314;p46"/>
          <p:cNvPicPr preferRelativeResize="0"/>
          <p:nvPr/>
        </p:nvPicPr>
        <p:blipFill>
          <a:blip r:embed="rId3">
            <a:alphaModFix/>
          </a:blip>
          <a:stretch>
            <a:fillRect/>
          </a:stretch>
        </p:blipFill>
        <p:spPr>
          <a:xfrm>
            <a:off x="791900" y="320875"/>
            <a:ext cx="7655024" cy="4620600"/>
          </a:xfrm>
          <a:prstGeom prst="rect">
            <a:avLst/>
          </a:prstGeom>
          <a:noFill/>
          <a:ln>
            <a:noFill/>
          </a:ln>
        </p:spPr>
      </p:pic>
      <p:sp>
        <p:nvSpPr>
          <p:cNvPr id="315" name="Google Shape;315;p46"/>
          <p:cNvSpPr txBox="1"/>
          <p:nvPr/>
        </p:nvSpPr>
        <p:spPr>
          <a:xfrm>
            <a:off x="5083475" y="4656650"/>
            <a:ext cx="30654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 (Ontario Neurotrauma Foundation, 2018)</a:t>
            </a:r>
            <a:endParaRPr sz="1100">
              <a:latin typeface="Open Sans"/>
              <a:ea typeface="Open Sans"/>
              <a:cs typeface="Open Sans"/>
              <a:sym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7"/>
          <p:cNvSpPr txBox="1">
            <a:spLocks noGrp="1"/>
          </p:cNvSpPr>
          <p:nvPr>
            <p:ph type="title"/>
          </p:nvPr>
        </p:nvSpPr>
        <p:spPr>
          <a:xfrm>
            <a:off x="311700" y="2926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 </a:t>
            </a:r>
            <a:endParaRPr/>
          </a:p>
        </p:txBody>
      </p:sp>
      <p:sp>
        <p:nvSpPr>
          <p:cNvPr id="321" name="Google Shape;321;p47"/>
          <p:cNvSpPr txBox="1"/>
          <p:nvPr/>
        </p:nvSpPr>
        <p:spPr>
          <a:xfrm>
            <a:off x="402775" y="877600"/>
            <a:ext cx="85206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Open Sans"/>
                <a:ea typeface="Open Sans"/>
                <a:cs typeface="Open Sans"/>
                <a:sym typeface="Open Sans"/>
              </a:rPr>
              <a:t>Dicesario S.F. and Kingma J. (2017). </a:t>
            </a:r>
            <a:r>
              <a:rPr lang="en" sz="1100" i="1">
                <a:latin typeface="Open Sans"/>
                <a:ea typeface="Open Sans"/>
                <a:cs typeface="Open Sans"/>
                <a:sym typeface="Open Sans"/>
              </a:rPr>
              <a:t>Vestibular-Ocular Motor Screening (VOMS)</a:t>
            </a:r>
            <a:r>
              <a:rPr lang="en" sz="1100">
                <a:latin typeface="Open Sans"/>
                <a:ea typeface="Open Sans"/>
                <a:cs typeface="Open Sans"/>
                <a:sym typeface="Open Sans"/>
              </a:rPr>
              <a:t>. Nata Research &amp; Education Foundation. </a:t>
            </a:r>
            <a:r>
              <a:rPr lang="en" sz="1100" u="sng">
                <a:solidFill>
                  <a:schemeClr val="hlink"/>
                </a:solidFill>
                <a:latin typeface="Open Sans"/>
                <a:ea typeface="Open Sans"/>
                <a:cs typeface="Open Sans"/>
                <a:sym typeface="Open Sans"/>
                <a:hlinkClick r:id="rId3"/>
              </a:rPr>
              <a:t>https://www.natafoundation.org/wp-content/uploads/VOMS-DiCesaro-Kingma-Submission-4-2017-1.pdf</a:t>
            </a:r>
            <a:r>
              <a:rPr lang="en" sz="1100">
                <a:latin typeface="Open Sans"/>
                <a:ea typeface="Open Sans"/>
                <a:cs typeface="Open Sans"/>
                <a:sym typeface="Open Sans"/>
              </a:rPr>
              <a:t>.</a:t>
            </a:r>
            <a:endParaRPr sz="1100">
              <a:latin typeface="Open Sans"/>
              <a:ea typeface="Open Sans"/>
              <a:cs typeface="Open Sans"/>
              <a:sym typeface="Open Sans"/>
            </a:endParaRPr>
          </a:p>
          <a:p>
            <a:pPr marL="0" lvl="0" indent="0" algn="l" rtl="0">
              <a:spcBef>
                <a:spcPts val="0"/>
              </a:spcBef>
              <a:spcAft>
                <a:spcPts val="0"/>
              </a:spcAft>
              <a:buNone/>
            </a:pPr>
            <a:endParaRPr sz="1100">
              <a:latin typeface="Open Sans"/>
              <a:ea typeface="Open Sans"/>
              <a:cs typeface="Open Sans"/>
              <a:sym typeface="Open Sans"/>
            </a:endParaRPr>
          </a:p>
          <a:p>
            <a:pPr marL="0" lvl="0" indent="0" algn="l" rtl="0">
              <a:spcBef>
                <a:spcPts val="0"/>
              </a:spcBef>
              <a:spcAft>
                <a:spcPts val="0"/>
              </a:spcAft>
              <a:buNone/>
            </a:pPr>
            <a:r>
              <a:rPr lang="en" sz="1100">
                <a:solidFill>
                  <a:srgbClr val="212121"/>
                </a:solidFill>
                <a:highlight>
                  <a:srgbClr val="FFFFFF"/>
                </a:highlight>
                <a:latin typeface="Open Sans"/>
                <a:ea typeface="Open Sans"/>
                <a:cs typeface="Open Sans"/>
                <a:sym typeface="Open Sans"/>
              </a:rPr>
              <a:t>Elbin, R. J., Sufrinko, A., Anderson, M. N., Mohler, S., Schatz, P., Covassin, T., Mucha, A., Collins, M. W., &amp; Kontos, A. P. (2018). Prospective Changes in Vestibular and Ocular Motor Impairment After Concussion. </a:t>
            </a:r>
            <a:r>
              <a:rPr lang="en" sz="1100" i="1">
                <a:solidFill>
                  <a:srgbClr val="212121"/>
                </a:solidFill>
                <a:highlight>
                  <a:srgbClr val="FFFFFF"/>
                </a:highlight>
                <a:latin typeface="Open Sans"/>
                <a:ea typeface="Open Sans"/>
                <a:cs typeface="Open Sans"/>
                <a:sym typeface="Open Sans"/>
              </a:rPr>
              <a:t>Journal of neurologic physical therapy : JNPT</a:t>
            </a:r>
            <a:r>
              <a:rPr lang="en" sz="1100">
                <a:solidFill>
                  <a:srgbClr val="212121"/>
                </a:solidFill>
                <a:highlight>
                  <a:srgbClr val="FFFFFF"/>
                </a:highlight>
                <a:latin typeface="Open Sans"/>
                <a:ea typeface="Open Sans"/>
                <a:cs typeface="Open Sans"/>
                <a:sym typeface="Open Sans"/>
              </a:rPr>
              <a:t>, </a:t>
            </a:r>
            <a:r>
              <a:rPr lang="en" sz="1100" i="1">
                <a:solidFill>
                  <a:srgbClr val="212121"/>
                </a:solidFill>
                <a:highlight>
                  <a:srgbClr val="FFFFFF"/>
                </a:highlight>
                <a:latin typeface="Open Sans"/>
                <a:ea typeface="Open Sans"/>
                <a:cs typeface="Open Sans"/>
                <a:sym typeface="Open Sans"/>
              </a:rPr>
              <a:t>42</a:t>
            </a:r>
            <a:r>
              <a:rPr lang="en" sz="1100">
                <a:solidFill>
                  <a:srgbClr val="212121"/>
                </a:solidFill>
                <a:highlight>
                  <a:srgbClr val="FFFFFF"/>
                </a:highlight>
                <a:latin typeface="Open Sans"/>
                <a:ea typeface="Open Sans"/>
                <a:cs typeface="Open Sans"/>
                <a:sym typeface="Open Sans"/>
              </a:rPr>
              <a:t>(3), 142–148. https://doi.org/10.1097/NPT.0000000000000230</a:t>
            </a:r>
            <a:endParaRPr sz="1100">
              <a:latin typeface="Open Sans"/>
              <a:ea typeface="Open Sans"/>
              <a:cs typeface="Open Sans"/>
              <a:sym typeface="Open Sans"/>
            </a:endParaRPr>
          </a:p>
          <a:p>
            <a:pPr marL="0" lvl="0" indent="0" algn="l" rtl="0">
              <a:spcBef>
                <a:spcPts val="0"/>
              </a:spcBef>
              <a:spcAft>
                <a:spcPts val="0"/>
              </a:spcAft>
              <a:buNone/>
            </a:pP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Elder et al. (2016). </a:t>
            </a:r>
            <a:r>
              <a:rPr lang="en" sz="1100" i="1">
                <a:latin typeface="Open Sans"/>
                <a:ea typeface="Open Sans"/>
                <a:cs typeface="Open Sans"/>
                <a:sym typeface="Open Sans"/>
              </a:rPr>
              <a:t>Concussion Update: Vestibular/Ocular Motor Eval +Rehab // Other Updates.</a:t>
            </a:r>
            <a:r>
              <a:rPr lang="en" sz="1100">
                <a:latin typeface="Open Sans"/>
                <a:ea typeface="Open Sans"/>
                <a:cs typeface="Open Sans"/>
                <a:sym typeface="Open Sans"/>
              </a:rPr>
              <a:t> Foundation for Orthopaedic Research and Education. https://foreonline.org/wp-content/uploads/2016/07/18.-Elder-Concussion-Update-KE.pdf</a:t>
            </a:r>
            <a:endParaRPr sz="1100">
              <a:latin typeface="Open Sans"/>
              <a:ea typeface="Open Sans"/>
              <a:cs typeface="Open Sans"/>
              <a:sym typeface="Open Sans"/>
            </a:endParaRPr>
          </a:p>
          <a:p>
            <a:pPr marL="0" lvl="0" indent="0" algn="l" rtl="0">
              <a:spcBef>
                <a:spcPts val="0"/>
              </a:spcBef>
              <a:spcAft>
                <a:spcPts val="0"/>
              </a:spcAft>
              <a:buNone/>
            </a:pP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Gardner, R. C., Dams-O'Connor, K., Morrissey, M. R., &amp; Manley, G. T. (2018). Geriatric Traumatic Brain Injury: Epidemiology, Outcomes, Knowledge Gaps, and Future Directions. </a:t>
            </a:r>
            <a:r>
              <a:rPr lang="en" sz="1100" i="1">
                <a:latin typeface="Open Sans"/>
                <a:ea typeface="Open Sans"/>
                <a:cs typeface="Open Sans"/>
                <a:sym typeface="Open Sans"/>
              </a:rPr>
              <a:t>Journal of neurotrauma</a:t>
            </a:r>
            <a:r>
              <a:rPr lang="en" sz="1100">
                <a:latin typeface="Open Sans"/>
                <a:ea typeface="Open Sans"/>
                <a:cs typeface="Open Sans"/>
                <a:sym typeface="Open Sans"/>
              </a:rPr>
              <a:t>, 35(7), 889–906. https://doi.org/10.1089/neu.2017.5371</a:t>
            </a:r>
            <a:endParaRPr sz="1100">
              <a:latin typeface="Open Sans"/>
              <a:ea typeface="Open Sans"/>
              <a:cs typeface="Open Sans"/>
              <a:sym typeface="Open Sans"/>
            </a:endParaRPr>
          </a:p>
          <a:p>
            <a:pPr marL="0" lvl="0" indent="0" algn="l" rtl="0">
              <a:spcBef>
                <a:spcPts val="0"/>
              </a:spcBef>
              <a:spcAft>
                <a:spcPts val="0"/>
              </a:spcAft>
              <a:buNone/>
            </a:pP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Heslot, C., Azouvi, P., Perdrieau, V., Granger, A., Lefèvre-Dognin, C., &amp; Cogné, M. (2022). A Systematic Review of Treatments of Post-Concussion Symptoms. </a:t>
            </a:r>
            <a:r>
              <a:rPr lang="en" sz="1100" i="1">
                <a:latin typeface="Open Sans"/>
                <a:ea typeface="Open Sans"/>
                <a:cs typeface="Open Sans"/>
                <a:sym typeface="Open Sans"/>
              </a:rPr>
              <a:t>Journal of clinical medicine</a:t>
            </a:r>
            <a:r>
              <a:rPr lang="en" sz="1100">
                <a:latin typeface="Open Sans"/>
                <a:ea typeface="Open Sans"/>
                <a:cs typeface="Open Sans"/>
                <a:sym typeface="Open Sans"/>
              </a:rPr>
              <a:t>, 11(20), 6224. https://doi.org/10.3390/jcm11206224</a:t>
            </a:r>
            <a:endParaRPr sz="1100">
              <a:latin typeface="Open Sans"/>
              <a:ea typeface="Open Sans"/>
              <a:cs typeface="Open Sans"/>
              <a:sym typeface="Open Sans"/>
            </a:endParaRPr>
          </a:p>
          <a:p>
            <a:pPr marL="0" lvl="0" indent="0" algn="l" rtl="0">
              <a:spcBef>
                <a:spcPts val="0"/>
              </a:spcBef>
              <a:spcAft>
                <a:spcPts val="0"/>
              </a:spcAft>
              <a:buNone/>
            </a:pP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Mcculloch, Karen &amp; Osborne, Mary &amp; Ramsey, Crystal. (2020). Geriatric Mild Traumatic Brain Injury (mTBI). </a:t>
            </a:r>
            <a:r>
              <a:rPr lang="en" sz="1100" i="1">
                <a:latin typeface="Open Sans"/>
                <a:ea typeface="Open Sans"/>
                <a:cs typeface="Open Sans"/>
                <a:sym typeface="Open Sans"/>
              </a:rPr>
              <a:t>Current Geriatrics Reports</a:t>
            </a:r>
            <a:r>
              <a:rPr lang="en" sz="1100">
                <a:latin typeface="Open Sans"/>
                <a:ea typeface="Open Sans"/>
                <a:cs typeface="Open Sans"/>
                <a:sym typeface="Open Sans"/>
              </a:rPr>
              <a:t>. 9. 10.1007/s13670-020-00329-3.</a:t>
            </a:r>
            <a:endParaRPr sz="1100">
              <a:latin typeface="Open Sans"/>
              <a:ea typeface="Open Sans"/>
              <a:cs typeface="Open Sans"/>
              <a:sym typeface="Open Sans"/>
            </a:endParaRPr>
          </a:p>
          <a:p>
            <a:pPr marL="0" lvl="0" indent="0" algn="l" rtl="0">
              <a:spcBef>
                <a:spcPts val="0"/>
              </a:spcBef>
              <a:spcAft>
                <a:spcPts val="0"/>
              </a:spcAft>
              <a:buNone/>
            </a:pPr>
            <a:endParaRPr sz="1100">
              <a:latin typeface="Open Sans"/>
              <a:ea typeface="Open Sans"/>
              <a:cs typeface="Open Sans"/>
              <a:sym typeface="Open Sans"/>
            </a:endParaRPr>
          </a:p>
          <a:p>
            <a:pPr marL="0" lvl="0" indent="0" algn="l" rtl="0">
              <a:spcBef>
                <a:spcPts val="0"/>
              </a:spcBef>
              <a:spcAft>
                <a:spcPts val="0"/>
              </a:spcAft>
              <a:buNone/>
            </a:pPr>
            <a:r>
              <a:rPr lang="en" sz="1100">
                <a:latin typeface="Open Sans"/>
                <a:ea typeface="Open Sans"/>
                <a:cs typeface="Open Sans"/>
                <a:sym typeface="Open Sans"/>
              </a:rPr>
              <a:t>Mucha, A., Collins, M. W., Elbin, R. J., Furman, J. M., Troutman-Enseki, C., DeWolf, R. M., Marchetti, G., &amp; Kontos, A. P. (2014). A Brief Vestibular/Ocular Motor Screening (VOMS) assessment to evaluate concussions: preliminary findings. </a:t>
            </a:r>
            <a:r>
              <a:rPr lang="en" sz="1100" i="1">
                <a:latin typeface="Open Sans"/>
                <a:ea typeface="Open Sans"/>
                <a:cs typeface="Open Sans"/>
                <a:sym typeface="Open Sans"/>
              </a:rPr>
              <a:t>The American journal of sports medicine</a:t>
            </a:r>
            <a:r>
              <a:rPr lang="en" sz="1100">
                <a:latin typeface="Open Sans"/>
                <a:ea typeface="Open Sans"/>
                <a:cs typeface="Open Sans"/>
                <a:sym typeface="Open Sans"/>
              </a:rPr>
              <a:t>, 42(10), 2479–2486. https://doi.org/10.1177/0363546514543775 </a:t>
            </a:r>
            <a:endParaRPr sz="1100">
              <a:latin typeface="Open Sans"/>
              <a:ea typeface="Open Sans"/>
              <a:cs typeface="Open Sans"/>
              <a:sym typeface="Open Sans"/>
            </a:endParaRPr>
          </a:p>
          <a:p>
            <a:pPr marL="0" lvl="0" indent="0" algn="l" rtl="0">
              <a:spcBef>
                <a:spcPts val="0"/>
              </a:spcBef>
              <a:spcAft>
                <a:spcPts val="0"/>
              </a:spcAft>
              <a:buNone/>
            </a:pPr>
            <a:endParaRPr sz="11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References Continued</a:t>
            </a:r>
            <a:endParaRPr/>
          </a:p>
        </p:txBody>
      </p:sp>
      <p:sp>
        <p:nvSpPr>
          <p:cNvPr id="327" name="Google Shape;327;p48"/>
          <p:cNvSpPr txBox="1"/>
          <p:nvPr/>
        </p:nvSpPr>
        <p:spPr>
          <a:xfrm>
            <a:off x="307200" y="847625"/>
            <a:ext cx="87003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Ontario Neurotrauma Foundation. (2018). </a:t>
            </a:r>
            <a:r>
              <a:rPr lang="en" sz="1200" i="1">
                <a:latin typeface="Open Sans"/>
                <a:ea typeface="Open Sans"/>
                <a:cs typeface="Open Sans"/>
                <a:sym typeface="Open Sans"/>
              </a:rPr>
              <a:t>Guideline for Concussion/Mild Traumatic Brain Injury &amp; Prolonged Symptoms.</a:t>
            </a:r>
            <a:r>
              <a:rPr lang="en" sz="1200">
                <a:latin typeface="Open Sans"/>
                <a:ea typeface="Open Sans"/>
                <a:cs typeface="Open Sans"/>
                <a:sym typeface="Open Sans"/>
              </a:rPr>
              <a:t> https://braininjuryguidelines.org/concussion/fileadmin/pdf/Concussion_guideline_3rd_edition_final.pdf</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Parrington, L., King, L. A., Hoppes, C. W., Klaiman, M. J., Michielutti, P., Fino, P. C., Dibble, L. E., Lester, M. E., &amp; Weightman, M. M. (2022). Exploring Vestibular Ocular Motor Screening in Adults With Persistent Complaints After Mild Traumatic Brain Injury. </a:t>
            </a:r>
            <a:r>
              <a:rPr lang="en" sz="1200" i="1">
                <a:latin typeface="Open Sans"/>
                <a:ea typeface="Open Sans"/>
                <a:cs typeface="Open Sans"/>
                <a:sym typeface="Open Sans"/>
              </a:rPr>
              <a:t>The Journal of head trauma rehabilitation</a:t>
            </a:r>
            <a:r>
              <a:rPr lang="en" sz="1200">
                <a:latin typeface="Open Sans"/>
                <a:ea typeface="Open Sans"/>
                <a:cs typeface="Open Sans"/>
                <a:sym typeface="Open Sans"/>
              </a:rPr>
              <a:t>, 37(5), E346–E354. https://doi.org/10.1097/HTR.0000000000000762 </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Silverberg, N.D. (2020). Management of concussion and mild traumatic brain injury: a synthesis of practice guidelines. </a:t>
            </a:r>
            <a:r>
              <a:rPr lang="en" sz="1200" i="1">
                <a:latin typeface="Open Sans"/>
                <a:ea typeface="Open Sans"/>
                <a:cs typeface="Open Sans"/>
                <a:sym typeface="Open Sans"/>
              </a:rPr>
              <a:t>Archives of Physical Medicine and Rehabilitation</a:t>
            </a:r>
            <a:r>
              <a:rPr lang="en" sz="1200">
                <a:latin typeface="Open Sans"/>
                <a:ea typeface="Open Sans"/>
                <a:cs typeface="Open Sans"/>
                <a:sym typeface="Open Sans"/>
              </a:rPr>
              <a:t>., 101(2). https://doi.org/10.1016/j.apmr.2019.10.179</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Simpson, M.D., &amp; Kalivoda, E. (2019). </a:t>
            </a:r>
            <a:r>
              <a:rPr lang="en" sz="1200" i="1">
                <a:latin typeface="Open Sans"/>
                <a:ea typeface="Open Sans"/>
                <a:cs typeface="Open Sans"/>
                <a:sym typeface="Open Sans"/>
              </a:rPr>
              <a:t>Neurology: Take a HINT on Central Vertigo in the Emergency Department</a:t>
            </a:r>
            <a:r>
              <a:rPr lang="en" sz="1200">
                <a:latin typeface="Open Sans"/>
                <a:ea typeface="Open Sans"/>
                <a:cs typeface="Open Sans"/>
                <a:sym typeface="Open Sans"/>
              </a:rPr>
              <a:t>. EM Resident. https://www.emra.org/emresident/article/hints-exam</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Thomas CE, Thomas SH, Bloom B. (2023). Vestibular/ocular motor screening (VOMS) score for identification of concussion in cases of non-severe head injury: A systematic review.  </a:t>
            </a:r>
            <a:r>
              <a:rPr lang="en" sz="1200" i="1">
                <a:latin typeface="Open Sans"/>
                <a:ea typeface="Open Sans"/>
                <a:cs typeface="Open Sans"/>
                <a:sym typeface="Open Sans"/>
              </a:rPr>
              <a:t>Journal of Concussion</a:t>
            </a:r>
            <a:r>
              <a:rPr lang="en" sz="1200">
                <a:latin typeface="Open Sans"/>
                <a:ea typeface="Open Sans"/>
                <a:cs typeface="Open Sans"/>
                <a:sym typeface="Open Sans"/>
              </a:rPr>
              <a:t>. 7. doi:10.1177/20597002231160941 </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 sz="1200">
                <a:latin typeface="Open Sans"/>
                <a:ea typeface="Open Sans"/>
                <a:cs typeface="Open Sans"/>
                <a:sym typeface="Open Sans"/>
              </a:rPr>
              <a:t>Whitney, S. L., Eagle, S. R., Marchetti, G., Mucha, A., Collins, M. W., Kontos, A. P., &amp; CARE Consortium Investigators (2020). Association of acute vestibular/ocular motor screening scores to prolonged recovery in collegiate athletes following sport-related concussion. </a:t>
            </a:r>
            <a:r>
              <a:rPr lang="en" sz="1200" i="1">
                <a:latin typeface="Open Sans"/>
                <a:ea typeface="Open Sans"/>
                <a:cs typeface="Open Sans"/>
                <a:sym typeface="Open Sans"/>
              </a:rPr>
              <a:t>Brain injury</a:t>
            </a:r>
            <a:r>
              <a:rPr lang="en" sz="1200">
                <a:latin typeface="Open Sans"/>
                <a:ea typeface="Open Sans"/>
                <a:cs typeface="Open Sans"/>
                <a:sym typeface="Open Sans"/>
              </a:rPr>
              <a:t>, 34(6), 840–845. https://doi.org/10.1080/02699052.2020.1755055</a:t>
            </a:r>
            <a:endParaRPr sz="1200">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540"/>
              <a:t>The case of Ms. M</a:t>
            </a:r>
            <a:endParaRPr sz="3540"/>
          </a:p>
        </p:txBody>
      </p:sp>
      <p:sp>
        <p:nvSpPr>
          <p:cNvPr id="85" name="Google Shape;85;p1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457200" lvl="0" indent="-323850" algn="l" rtl="0">
              <a:spcBef>
                <a:spcPts val="0"/>
              </a:spcBef>
              <a:spcAft>
                <a:spcPts val="0"/>
              </a:spcAft>
              <a:buClr>
                <a:srgbClr val="020621"/>
              </a:buClr>
              <a:buSzPts val="1500"/>
              <a:buFont typeface="Roboto"/>
              <a:buChar char="●"/>
            </a:pPr>
            <a:r>
              <a:rPr lang="en" sz="1500">
                <a:solidFill>
                  <a:srgbClr val="020621"/>
                </a:solidFill>
                <a:latin typeface="Roboto"/>
                <a:ea typeface="Roboto"/>
                <a:cs typeface="Roboto"/>
                <a:sym typeface="Roboto"/>
              </a:rPr>
              <a:t>An 81-year-old female was carrying groceries to her car, when she slipped on ice, hit the back of her head and lost consciousness for 10 seconds. Her friend called EMS and she was brought to the ER. She had a CT head which was negative and was discharged with the diagnosis of concussion. You are seeing her for follow up 3 days later. </a:t>
            </a:r>
            <a:endParaRPr sz="1500">
              <a:solidFill>
                <a:srgbClr val="020621"/>
              </a:solidFill>
              <a:latin typeface="Roboto"/>
              <a:ea typeface="Roboto"/>
              <a:cs typeface="Roboto"/>
              <a:sym typeface="Roboto"/>
            </a:endParaRPr>
          </a:p>
          <a:p>
            <a:pPr marL="457200" lvl="0" indent="-323850" algn="l" rtl="0">
              <a:spcBef>
                <a:spcPts val="1000"/>
              </a:spcBef>
              <a:spcAft>
                <a:spcPts val="0"/>
              </a:spcAft>
              <a:buClr>
                <a:srgbClr val="020621"/>
              </a:buClr>
              <a:buSzPts val="1500"/>
              <a:buFont typeface="Roboto"/>
              <a:buChar char="●"/>
            </a:pPr>
            <a:r>
              <a:rPr lang="en" sz="1500">
                <a:solidFill>
                  <a:srgbClr val="020621"/>
                </a:solidFill>
                <a:latin typeface="Roboto"/>
                <a:ea typeface="Roboto"/>
                <a:cs typeface="Roboto"/>
                <a:sym typeface="Roboto"/>
              </a:rPr>
              <a:t>Her main symptoms are headache and dizziness. Her headache is worse with noise and bright light. It is frontal and throbbing. The dizziness is intermittent, worse with head movements and there is some mild associated nausea</a:t>
            </a:r>
            <a:endParaRPr sz="1500">
              <a:solidFill>
                <a:srgbClr val="020621"/>
              </a:solidFill>
              <a:latin typeface="Roboto"/>
              <a:ea typeface="Roboto"/>
              <a:cs typeface="Roboto"/>
              <a:sym typeface="Roboto"/>
            </a:endParaRPr>
          </a:p>
          <a:p>
            <a:pPr marL="457200" lvl="0" indent="-323850" algn="l" rtl="0">
              <a:spcBef>
                <a:spcPts val="1000"/>
              </a:spcBef>
              <a:spcAft>
                <a:spcPts val="0"/>
              </a:spcAft>
              <a:buClr>
                <a:srgbClr val="020621"/>
              </a:buClr>
              <a:buSzPts val="1500"/>
              <a:buChar char="●"/>
            </a:pPr>
            <a:r>
              <a:rPr lang="en" sz="1500" b="1">
                <a:solidFill>
                  <a:srgbClr val="020621"/>
                </a:solidFill>
                <a:latin typeface="Roboto"/>
                <a:ea typeface="Roboto"/>
                <a:cs typeface="Roboto"/>
                <a:sym typeface="Roboto"/>
              </a:rPr>
              <a:t>Past Medical History: </a:t>
            </a:r>
            <a:r>
              <a:rPr lang="en" sz="1500">
                <a:solidFill>
                  <a:srgbClr val="020621"/>
                </a:solidFill>
                <a:latin typeface="Roboto"/>
                <a:ea typeface="Roboto"/>
                <a:cs typeface="Roboto"/>
                <a:sym typeface="Roboto"/>
              </a:rPr>
              <a:t>Osteoporosis, anxiety, hypothyroidism, 2x history of concussions 3 and 10 years ago, PUD, DLD, HTN </a:t>
            </a:r>
            <a:endParaRPr sz="1500">
              <a:solidFill>
                <a:srgbClr val="020621"/>
              </a:solidFill>
              <a:latin typeface="Roboto"/>
              <a:ea typeface="Roboto"/>
              <a:cs typeface="Roboto"/>
              <a:sym typeface="Roboto"/>
            </a:endParaRPr>
          </a:p>
          <a:p>
            <a:pPr marL="457200" lvl="0" indent="-323850" algn="l" rtl="0">
              <a:spcBef>
                <a:spcPts val="0"/>
              </a:spcBef>
              <a:spcAft>
                <a:spcPts val="0"/>
              </a:spcAft>
              <a:buClr>
                <a:srgbClr val="020621"/>
              </a:buClr>
              <a:buSzPts val="1500"/>
              <a:buChar char="●"/>
            </a:pPr>
            <a:r>
              <a:rPr lang="en" sz="1500" b="1">
                <a:solidFill>
                  <a:srgbClr val="020621"/>
                </a:solidFill>
                <a:latin typeface="Roboto"/>
                <a:ea typeface="Roboto"/>
                <a:cs typeface="Roboto"/>
                <a:sym typeface="Roboto"/>
              </a:rPr>
              <a:t>Medications:</a:t>
            </a:r>
            <a:r>
              <a:rPr lang="en" sz="1500">
                <a:solidFill>
                  <a:srgbClr val="020621"/>
                </a:solidFill>
                <a:latin typeface="Roboto"/>
                <a:ea typeface="Roboto"/>
                <a:cs typeface="Roboto"/>
                <a:sym typeface="Roboto"/>
              </a:rPr>
              <a:t> Sertraline 50mg OD, Synthroid 80mcg/day, Crestor 20mg, Perindopril 5mg</a:t>
            </a:r>
            <a:endParaRPr sz="1500">
              <a:solidFill>
                <a:srgbClr val="020621"/>
              </a:solidFill>
              <a:latin typeface="Roboto"/>
              <a:ea typeface="Roboto"/>
              <a:cs typeface="Roboto"/>
              <a:sym typeface="Roboto"/>
            </a:endParaRPr>
          </a:p>
          <a:p>
            <a:pPr marL="457200" lvl="0" indent="0" algn="l" rtl="0">
              <a:spcBef>
                <a:spcPts val="500"/>
              </a:spcBef>
              <a:spcAft>
                <a:spcPts val="1200"/>
              </a:spcAft>
              <a:buNone/>
            </a:pPr>
            <a:endParaRPr sz="2100"/>
          </a:p>
        </p:txBody>
      </p:sp>
      <p:pic>
        <p:nvPicPr>
          <p:cNvPr id="86" name="Google Shape;86;p16"/>
          <p:cNvPicPr preferRelativeResize="0"/>
          <p:nvPr/>
        </p:nvPicPr>
        <p:blipFill>
          <a:blip r:embed="rId3">
            <a:alphaModFix amt="26000"/>
          </a:blip>
          <a:stretch>
            <a:fillRect/>
          </a:stretch>
        </p:blipFill>
        <p:spPr>
          <a:xfrm>
            <a:off x="0" y="-794125"/>
            <a:ext cx="9144003" cy="58439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Differential Diagnosis - Headache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Differential Diagnosis - Headache</a:t>
            </a:r>
            <a:endParaRPr/>
          </a:p>
        </p:txBody>
      </p:sp>
      <p:sp>
        <p:nvSpPr>
          <p:cNvPr id="97" name="Google Shape;97;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AutoNum type="arabicPeriod"/>
            </a:pPr>
            <a:r>
              <a:rPr lang="en"/>
              <a:t>Migraine </a:t>
            </a:r>
            <a:endParaRPr/>
          </a:p>
          <a:p>
            <a:pPr marL="457200" lvl="0" indent="-342900" algn="l" rtl="0">
              <a:spcBef>
                <a:spcPts val="0"/>
              </a:spcBef>
              <a:spcAft>
                <a:spcPts val="0"/>
              </a:spcAft>
              <a:buSzPts val="1800"/>
              <a:buAutoNum type="arabicPeriod"/>
            </a:pPr>
            <a:r>
              <a:rPr lang="en"/>
              <a:t>Tension</a:t>
            </a:r>
            <a:endParaRPr/>
          </a:p>
          <a:p>
            <a:pPr marL="457200" lvl="0" indent="-342900" algn="l" rtl="0">
              <a:spcBef>
                <a:spcPts val="0"/>
              </a:spcBef>
              <a:spcAft>
                <a:spcPts val="0"/>
              </a:spcAft>
              <a:buSzPts val="1800"/>
              <a:buAutoNum type="arabicPeriod"/>
            </a:pPr>
            <a:r>
              <a:rPr lang="en"/>
              <a:t>TMJ </a:t>
            </a:r>
            <a:endParaRPr/>
          </a:p>
          <a:p>
            <a:pPr marL="457200" lvl="0" indent="-342900" algn="l" rtl="0">
              <a:spcBef>
                <a:spcPts val="0"/>
              </a:spcBef>
              <a:spcAft>
                <a:spcPts val="0"/>
              </a:spcAft>
              <a:buSzPts val="1800"/>
              <a:buAutoNum type="arabicPeriod"/>
            </a:pPr>
            <a:r>
              <a:rPr lang="en"/>
              <a:t>Medication Overuse </a:t>
            </a:r>
            <a:endParaRPr/>
          </a:p>
          <a:p>
            <a:pPr marL="457200" lvl="0" indent="-342900" algn="l" rtl="0">
              <a:spcBef>
                <a:spcPts val="0"/>
              </a:spcBef>
              <a:spcAft>
                <a:spcPts val="0"/>
              </a:spcAft>
              <a:buSzPts val="1800"/>
              <a:buAutoNum type="arabicPeriod"/>
            </a:pPr>
            <a:r>
              <a:rPr lang="en"/>
              <a:t>Occipital Neuralgia </a:t>
            </a:r>
            <a:endParaRPr/>
          </a:p>
          <a:p>
            <a:pPr marL="457200" lvl="0" indent="-342900" algn="l" rtl="0">
              <a:spcBef>
                <a:spcPts val="0"/>
              </a:spcBef>
              <a:spcAft>
                <a:spcPts val="0"/>
              </a:spcAft>
              <a:buSzPts val="1800"/>
              <a:buAutoNum type="arabicPeriod"/>
            </a:pPr>
            <a:r>
              <a:rPr lang="en"/>
              <a:t>Intracranial hemorrhage</a:t>
            </a:r>
            <a:endParaRPr/>
          </a:p>
          <a:p>
            <a:pPr marL="457200" lvl="0" indent="-342900" algn="l" rtl="0">
              <a:spcBef>
                <a:spcPts val="0"/>
              </a:spcBef>
              <a:spcAft>
                <a:spcPts val="0"/>
              </a:spcAft>
              <a:buSzPts val="1800"/>
              <a:buAutoNum type="arabicPeriod"/>
            </a:pPr>
            <a:r>
              <a:rPr lang="en"/>
              <a:t>Skull fracture</a:t>
            </a:r>
            <a:endParaRPr/>
          </a:p>
          <a:p>
            <a:pPr marL="457200" lvl="0" indent="-342900" algn="l" rtl="0">
              <a:spcBef>
                <a:spcPts val="0"/>
              </a:spcBef>
              <a:spcAft>
                <a:spcPts val="0"/>
              </a:spcAft>
              <a:buSzPts val="1800"/>
              <a:buAutoNum type="arabicPeriod"/>
            </a:pPr>
            <a:r>
              <a:rPr lang="en"/>
              <a:t>Whiplash </a:t>
            </a:r>
            <a:endParaRPr/>
          </a:p>
          <a:p>
            <a:pPr marL="457200" lvl="0" indent="-342900" algn="l" rtl="0">
              <a:spcBef>
                <a:spcPts val="0"/>
              </a:spcBef>
              <a:spcAft>
                <a:spcPts val="0"/>
              </a:spcAft>
              <a:buSzPts val="1800"/>
              <a:buAutoNum type="arabicPeriod"/>
            </a:pPr>
            <a:r>
              <a:rPr lang="en"/>
              <a:t>Cervicogenic </a:t>
            </a:r>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2135250" y="526350"/>
            <a:ext cx="4873500" cy="3810300"/>
          </a:xfrm>
          <a:prstGeom prst="rect">
            <a:avLst/>
          </a:prstGeom>
          <a:ln w="9525" cap="flat" cmpd="sng">
            <a:solidFill>
              <a:srgbClr val="000000"/>
            </a:solidFill>
            <a:prstDash val="dash"/>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SzPts val="990"/>
              <a:buNone/>
            </a:pPr>
            <a:endParaRPr sz="4040" b="1">
              <a:solidFill>
                <a:schemeClr val="accent1"/>
              </a:solidFill>
            </a:endParaRPr>
          </a:p>
          <a:p>
            <a:pPr marL="457200" lvl="0" indent="0" algn="l" rtl="0">
              <a:spcBef>
                <a:spcPts val="0"/>
              </a:spcBef>
              <a:spcAft>
                <a:spcPts val="0"/>
              </a:spcAft>
              <a:buSzPts val="990"/>
              <a:buNone/>
            </a:pPr>
            <a:r>
              <a:rPr lang="en" sz="4040" b="1">
                <a:solidFill>
                  <a:schemeClr val="accent1"/>
                </a:solidFill>
              </a:rPr>
              <a:t>Assessment and Management of Post Traumatic Headache Following mTBI </a:t>
            </a:r>
            <a:endParaRPr sz="4040" b="1">
              <a:solidFill>
                <a:schemeClr val="accent1"/>
              </a:solidFill>
            </a:endParaRPr>
          </a:p>
          <a:p>
            <a:pPr marL="0" lvl="0" indent="0" algn="l" rtl="0">
              <a:spcBef>
                <a:spcPts val="0"/>
              </a:spcBef>
              <a:spcAft>
                <a:spcPts val="0"/>
              </a:spcAft>
              <a:buSzPts val="990"/>
              <a:buNone/>
            </a:pPr>
            <a:endParaRPr sz="354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2982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1) Focused History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p:nvPr/>
        </p:nvSpPr>
        <p:spPr>
          <a:xfrm>
            <a:off x="509625" y="1007400"/>
            <a:ext cx="8322600" cy="376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550" u="sng">
                <a:solidFill>
                  <a:srgbClr val="041532"/>
                </a:solidFill>
                <a:latin typeface="Open Sans"/>
                <a:ea typeface="Open Sans"/>
                <a:cs typeface="Open Sans"/>
                <a:sym typeface="Open Sans"/>
              </a:rPr>
              <a:t>Headache Hx: </a:t>
            </a:r>
            <a:endParaRPr sz="1550" u="sng">
              <a:solidFill>
                <a:srgbClr val="041532"/>
              </a:solidFill>
              <a:latin typeface="Open Sans"/>
              <a:ea typeface="Open Sans"/>
              <a:cs typeface="Open Sans"/>
              <a:sym typeface="Open Sans"/>
            </a:endParaRPr>
          </a:p>
          <a:p>
            <a:pPr marL="457200" lvl="0" indent="-327025" algn="l" rtl="0">
              <a:spcBef>
                <a:spcPts val="0"/>
              </a:spcBef>
              <a:spcAft>
                <a:spcPts val="0"/>
              </a:spcAft>
              <a:buClr>
                <a:srgbClr val="041532"/>
              </a:buClr>
              <a:buSzPts val="1550"/>
              <a:buFont typeface="Open Sans"/>
              <a:buChar char="●"/>
            </a:pPr>
            <a:r>
              <a:rPr lang="en" sz="1550">
                <a:solidFill>
                  <a:srgbClr val="041532"/>
                </a:solidFill>
                <a:latin typeface="Open Sans"/>
                <a:ea typeface="Open Sans"/>
                <a:cs typeface="Open Sans"/>
                <a:sym typeface="Open Sans"/>
              </a:rPr>
              <a:t>O-P-Q-R-S-T </a:t>
            </a:r>
            <a:endParaRPr sz="1550">
              <a:solidFill>
                <a:srgbClr val="041532"/>
              </a:solidFill>
              <a:latin typeface="Open Sans"/>
              <a:ea typeface="Open Sans"/>
              <a:cs typeface="Open Sans"/>
              <a:sym typeface="Open Sans"/>
            </a:endParaRPr>
          </a:p>
          <a:p>
            <a:pPr marL="457200" lvl="0" indent="-327025" algn="l" rtl="0">
              <a:spcBef>
                <a:spcPts val="0"/>
              </a:spcBef>
              <a:spcAft>
                <a:spcPts val="0"/>
              </a:spcAft>
              <a:buClr>
                <a:srgbClr val="041532"/>
              </a:buClr>
              <a:buSzPts val="1550"/>
              <a:buFont typeface="Open Sans"/>
              <a:buChar char="●"/>
            </a:pPr>
            <a:r>
              <a:rPr lang="en" sz="1550">
                <a:solidFill>
                  <a:srgbClr val="041532"/>
                </a:solidFill>
                <a:latin typeface="Open Sans"/>
                <a:ea typeface="Open Sans"/>
                <a:cs typeface="Open Sans"/>
                <a:sym typeface="Open Sans"/>
              </a:rPr>
              <a:t>Associated symptoms (e.g., nausea/vomiting) </a:t>
            </a:r>
            <a:endParaRPr sz="1550">
              <a:solidFill>
                <a:srgbClr val="041532"/>
              </a:solidFill>
              <a:latin typeface="Open Sans"/>
              <a:ea typeface="Open Sans"/>
              <a:cs typeface="Open Sans"/>
              <a:sym typeface="Open Sans"/>
            </a:endParaRPr>
          </a:p>
          <a:p>
            <a:pPr marL="457200" lvl="0" indent="-327025" algn="l" rtl="0">
              <a:spcBef>
                <a:spcPts val="0"/>
              </a:spcBef>
              <a:spcAft>
                <a:spcPts val="0"/>
              </a:spcAft>
              <a:buClr>
                <a:srgbClr val="041532"/>
              </a:buClr>
              <a:buSzPts val="1550"/>
              <a:buFont typeface="Open Sans"/>
              <a:buChar char="●"/>
            </a:pPr>
            <a:r>
              <a:rPr lang="en" sz="1550">
                <a:solidFill>
                  <a:srgbClr val="041532"/>
                </a:solidFill>
                <a:latin typeface="Open Sans"/>
                <a:ea typeface="Open Sans"/>
                <a:cs typeface="Open Sans"/>
                <a:sym typeface="Open Sans"/>
              </a:rPr>
              <a:t>Previous treatments</a:t>
            </a:r>
            <a:endParaRPr sz="1550">
              <a:solidFill>
                <a:srgbClr val="041532"/>
              </a:solidFill>
              <a:latin typeface="Open Sans"/>
              <a:ea typeface="Open Sans"/>
              <a:cs typeface="Open Sans"/>
              <a:sym typeface="Open Sans"/>
            </a:endParaRPr>
          </a:p>
          <a:p>
            <a:pPr marL="0" lvl="0" indent="0" algn="l" rtl="0">
              <a:spcBef>
                <a:spcPts val="0"/>
              </a:spcBef>
              <a:spcAft>
                <a:spcPts val="0"/>
              </a:spcAft>
              <a:buNone/>
            </a:pPr>
            <a:endParaRPr sz="1550">
              <a:solidFill>
                <a:srgbClr val="041532"/>
              </a:solidFill>
              <a:latin typeface="Open Sans"/>
              <a:ea typeface="Open Sans"/>
              <a:cs typeface="Open Sans"/>
              <a:sym typeface="Open Sans"/>
            </a:endParaRPr>
          </a:p>
          <a:p>
            <a:pPr marL="0" lvl="0" indent="0" algn="l" rtl="0">
              <a:spcBef>
                <a:spcPts val="0"/>
              </a:spcBef>
              <a:spcAft>
                <a:spcPts val="0"/>
              </a:spcAft>
              <a:buNone/>
            </a:pPr>
            <a:r>
              <a:rPr lang="en" sz="1550" u="sng">
                <a:solidFill>
                  <a:srgbClr val="041532"/>
                </a:solidFill>
                <a:latin typeface="Open Sans"/>
                <a:ea typeface="Open Sans"/>
                <a:cs typeface="Open Sans"/>
                <a:sym typeface="Open Sans"/>
              </a:rPr>
              <a:t>Hx of Concussion, Head, Face, Cervical Spine Trauma: </a:t>
            </a:r>
            <a:endParaRPr sz="1550" u="sng">
              <a:solidFill>
                <a:srgbClr val="041532"/>
              </a:solidFill>
              <a:latin typeface="Open Sans"/>
              <a:ea typeface="Open Sans"/>
              <a:cs typeface="Open Sans"/>
              <a:sym typeface="Open Sans"/>
            </a:endParaRPr>
          </a:p>
          <a:p>
            <a:pPr marL="457200" lvl="0" indent="-327025" algn="l" rtl="0">
              <a:spcBef>
                <a:spcPts val="0"/>
              </a:spcBef>
              <a:spcAft>
                <a:spcPts val="0"/>
              </a:spcAft>
              <a:buClr>
                <a:srgbClr val="041532"/>
              </a:buClr>
              <a:buSzPts val="1550"/>
              <a:buFont typeface="Open Sans"/>
              <a:buChar char="●"/>
            </a:pPr>
            <a:r>
              <a:rPr lang="en" sz="1550">
                <a:solidFill>
                  <a:srgbClr val="041532"/>
                </a:solidFill>
                <a:latin typeface="Open Sans"/>
                <a:ea typeface="Open Sans"/>
                <a:cs typeface="Open Sans"/>
                <a:sym typeface="Open Sans"/>
              </a:rPr>
              <a:t>Mechanism, subsequent symptoms, loss of consciousness, treatments, recovery timeline</a:t>
            </a:r>
            <a:endParaRPr sz="1550">
              <a:solidFill>
                <a:srgbClr val="041532"/>
              </a:solidFill>
              <a:latin typeface="Open Sans"/>
              <a:ea typeface="Open Sans"/>
              <a:cs typeface="Open Sans"/>
              <a:sym typeface="Open Sans"/>
            </a:endParaRPr>
          </a:p>
          <a:p>
            <a:pPr marL="457200" lvl="0" indent="0" algn="l" rtl="0">
              <a:spcBef>
                <a:spcPts val="0"/>
              </a:spcBef>
              <a:spcAft>
                <a:spcPts val="0"/>
              </a:spcAft>
              <a:buNone/>
            </a:pPr>
            <a:endParaRPr sz="1550">
              <a:solidFill>
                <a:srgbClr val="041532"/>
              </a:solidFill>
              <a:latin typeface="Open Sans"/>
              <a:ea typeface="Open Sans"/>
              <a:cs typeface="Open Sans"/>
              <a:sym typeface="Open Sans"/>
            </a:endParaRPr>
          </a:p>
          <a:p>
            <a:pPr marL="0" lvl="0" indent="0" algn="l" rtl="0">
              <a:spcBef>
                <a:spcPts val="0"/>
              </a:spcBef>
              <a:spcAft>
                <a:spcPts val="0"/>
              </a:spcAft>
              <a:buNone/>
            </a:pPr>
            <a:r>
              <a:rPr lang="en" sz="1550" u="sng">
                <a:solidFill>
                  <a:srgbClr val="041532"/>
                </a:solidFill>
                <a:latin typeface="Open Sans"/>
                <a:ea typeface="Open Sans"/>
                <a:cs typeface="Open Sans"/>
                <a:sym typeface="Open Sans"/>
              </a:rPr>
              <a:t>Functional Hx:</a:t>
            </a:r>
            <a:endParaRPr sz="1550" u="sng">
              <a:solidFill>
                <a:srgbClr val="041532"/>
              </a:solidFill>
              <a:latin typeface="Open Sans"/>
              <a:ea typeface="Open Sans"/>
              <a:cs typeface="Open Sans"/>
              <a:sym typeface="Open Sans"/>
            </a:endParaRPr>
          </a:p>
          <a:p>
            <a:pPr marL="457200" lvl="0" indent="-327025" algn="l" rtl="0">
              <a:spcBef>
                <a:spcPts val="0"/>
              </a:spcBef>
              <a:spcAft>
                <a:spcPts val="0"/>
              </a:spcAft>
              <a:buClr>
                <a:srgbClr val="041532"/>
              </a:buClr>
              <a:buSzPts val="1550"/>
              <a:buFont typeface="Open Sans"/>
              <a:buChar char="●"/>
            </a:pPr>
            <a:r>
              <a:rPr lang="en" sz="1550">
                <a:solidFill>
                  <a:srgbClr val="041532"/>
                </a:solidFill>
                <a:latin typeface="Open Sans"/>
                <a:ea typeface="Open Sans"/>
                <a:cs typeface="Open Sans"/>
                <a:sym typeface="Open Sans"/>
              </a:rPr>
              <a:t>Degree of disability and medication consumption </a:t>
            </a:r>
            <a:endParaRPr sz="1550">
              <a:solidFill>
                <a:srgbClr val="041532"/>
              </a:solidFill>
              <a:latin typeface="Open Sans"/>
              <a:ea typeface="Open Sans"/>
              <a:cs typeface="Open Sans"/>
              <a:sym typeface="Open Sans"/>
            </a:endParaRPr>
          </a:p>
          <a:p>
            <a:pPr marL="457200" lvl="0" indent="-327025" algn="l" rtl="0">
              <a:spcBef>
                <a:spcPts val="0"/>
              </a:spcBef>
              <a:spcAft>
                <a:spcPts val="0"/>
              </a:spcAft>
              <a:buClr>
                <a:srgbClr val="041532"/>
              </a:buClr>
              <a:buSzPts val="1550"/>
              <a:buFont typeface="Open Sans"/>
              <a:buChar char="●"/>
            </a:pPr>
            <a:r>
              <a:rPr lang="en" sz="1550">
                <a:solidFill>
                  <a:srgbClr val="041532"/>
                </a:solidFill>
                <a:latin typeface="Open Sans"/>
                <a:ea typeface="Open Sans"/>
                <a:cs typeface="Open Sans"/>
                <a:sym typeface="Open Sans"/>
              </a:rPr>
              <a:t>IADLs, ADLs, exercise, driving, gait aids, supports at home </a:t>
            </a:r>
            <a:endParaRPr sz="1550">
              <a:solidFill>
                <a:srgbClr val="041532"/>
              </a:solidFill>
              <a:latin typeface="Open Sans"/>
              <a:ea typeface="Open Sans"/>
              <a:cs typeface="Open Sans"/>
              <a:sym typeface="Open Sans"/>
            </a:endParaRPr>
          </a:p>
          <a:p>
            <a:pPr marL="457200" lvl="0" indent="-327025" algn="l" rtl="0">
              <a:spcBef>
                <a:spcPts val="0"/>
              </a:spcBef>
              <a:spcAft>
                <a:spcPts val="0"/>
              </a:spcAft>
              <a:buClr>
                <a:srgbClr val="041532"/>
              </a:buClr>
              <a:buSzPts val="1550"/>
              <a:buFont typeface="Open Sans"/>
              <a:buChar char="●"/>
            </a:pPr>
            <a:r>
              <a:rPr lang="en" sz="1550">
                <a:solidFill>
                  <a:srgbClr val="041532"/>
                </a:solidFill>
                <a:highlight>
                  <a:srgbClr val="FCFCFC"/>
                </a:highlight>
                <a:latin typeface="Open Sans"/>
                <a:ea typeface="Open Sans"/>
                <a:cs typeface="Open Sans"/>
                <a:sym typeface="Open Sans"/>
              </a:rPr>
              <a:t>Baseline, pre-mTBI symptoms (nausea, balance, dizziness, vision, etc) </a:t>
            </a:r>
            <a:endParaRPr sz="1550">
              <a:solidFill>
                <a:srgbClr val="041532"/>
              </a:solidFill>
              <a:highlight>
                <a:srgbClr val="FCFCFC"/>
              </a:highlight>
              <a:latin typeface="Open Sans"/>
              <a:ea typeface="Open Sans"/>
              <a:cs typeface="Open Sans"/>
              <a:sym typeface="Open Sans"/>
            </a:endParaRPr>
          </a:p>
          <a:p>
            <a:pPr marL="914400" lvl="1" indent="-327025" algn="l" rtl="0">
              <a:spcBef>
                <a:spcPts val="0"/>
              </a:spcBef>
              <a:spcAft>
                <a:spcPts val="0"/>
              </a:spcAft>
              <a:buClr>
                <a:srgbClr val="041532"/>
              </a:buClr>
              <a:buSzPts val="1550"/>
              <a:buFont typeface="Open Sans"/>
              <a:buChar char="○"/>
            </a:pPr>
            <a:r>
              <a:rPr lang="en" sz="1550">
                <a:solidFill>
                  <a:srgbClr val="041532"/>
                </a:solidFill>
                <a:highlight>
                  <a:srgbClr val="FCFCFC"/>
                </a:highlight>
                <a:latin typeface="Open Sans"/>
                <a:ea typeface="Open Sans"/>
                <a:cs typeface="Open Sans"/>
                <a:sym typeface="Open Sans"/>
              </a:rPr>
              <a:t>Many symptoms of concussion are concomitant with aging which complicates differentiating new symptoms from preexisting pathology </a:t>
            </a:r>
            <a:endParaRPr sz="1550">
              <a:solidFill>
                <a:srgbClr val="041532"/>
              </a:solidFill>
              <a:latin typeface="Open Sans"/>
              <a:ea typeface="Open Sans"/>
              <a:cs typeface="Open Sans"/>
              <a:sym typeface="Open Sans"/>
            </a:endParaRPr>
          </a:p>
        </p:txBody>
      </p:sp>
      <p:sp>
        <p:nvSpPr>
          <p:cNvPr id="113" name="Google Shape;113;p21"/>
          <p:cNvSpPr txBox="1">
            <a:spLocks noGrp="1"/>
          </p:cNvSpPr>
          <p:nvPr>
            <p:ph type="title"/>
          </p:nvPr>
        </p:nvSpPr>
        <p:spPr>
          <a:xfrm>
            <a:off x="311700" y="2982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1) Focused History</a:t>
            </a:r>
            <a:endParaRPr/>
          </a:p>
        </p:txBody>
      </p:sp>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2491</Words>
  <Application>Microsoft Macintosh PowerPoint</Application>
  <PresentationFormat>On-screen Show (16:9)</PresentationFormat>
  <Paragraphs>280</Paragraphs>
  <Slides>36</Slides>
  <Notes>36</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Calibri</vt:lpstr>
      <vt:lpstr>PT Sans Narrow</vt:lpstr>
      <vt:lpstr>Arial</vt:lpstr>
      <vt:lpstr>Roboto</vt:lpstr>
      <vt:lpstr>Georgia</vt:lpstr>
      <vt:lpstr>Open Sans</vt:lpstr>
      <vt:lpstr>Tropic</vt:lpstr>
      <vt:lpstr>Geriatric Concussions in the Acute Setting</vt:lpstr>
      <vt:lpstr>Disclosures</vt:lpstr>
      <vt:lpstr>Acknowledgements</vt:lpstr>
      <vt:lpstr>The case of Ms. M</vt:lpstr>
      <vt:lpstr>Differential Diagnosis - Headache</vt:lpstr>
      <vt:lpstr>Differential Diagnosis - Headache</vt:lpstr>
      <vt:lpstr> Assessment and Management of Post Traumatic Headache Following mTBI  </vt:lpstr>
      <vt:lpstr>1) Focused History</vt:lpstr>
      <vt:lpstr>1) Focused History</vt:lpstr>
      <vt:lpstr>Diagnostic Challenges in Older Adults </vt:lpstr>
      <vt:lpstr>Diagnostic Challenges in Older Adults </vt:lpstr>
      <vt:lpstr>Ms. M’s History</vt:lpstr>
      <vt:lpstr>Headache type?</vt:lpstr>
      <vt:lpstr>PowerPoint Presentation</vt:lpstr>
      <vt:lpstr>3) Physical Exam</vt:lpstr>
      <vt:lpstr>3) Physical Exam</vt:lpstr>
      <vt:lpstr>3) Physical Exam - HINTS Exam </vt:lpstr>
      <vt:lpstr>3) Physical Exam - VOMS </vt:lpstr>
      <vt:lpstr>PowerPoint Presentation</vt:lpstr>
      <vt:lpstr>3) Physical Exam - VOMS for Ms. M</vt:lpstr>
      <vt:lpstr>How do we interpret Ms. M’s VOMS result?</vt:lpstr>
      <vt:lpstr>VOMS Clinical Implications</vt:lpstr>
      <vt:lpstr>Other Risk Factors for Prolonged Recovery in Ms. M</vt:lpstr>
      <vt:lpstr>Other Risk Factors for Prolonged Recovery in Ms. M</vt:lpstr>
      <vt:lpstr>Headache Management - Migrainous Type</vt:lpstr>
      <vt:lpstr>Pharmacotherapy - Migrainous Type</vt:lpstr>
      <vt:lpstr>Headache Management - Tension Type</vt:lpstr>
      <vt:lpstr>Special Considerations for Ms. M</vt:lpstr>
      <vt:lpstr>Returning to Daily Activity </vt:lpstr>
      <vt:lpstr>Returning to Daily Activity </vt:lpstr>
      <vt:lpstr>Counseling Ms. M  </vt:lpstr>
      <vt:lpstr>When to refer?</vt:lpstr>
      <vt:lpstr>When to refer?</vt:lpstr>
      <vt:lpstr>PowerPoint Presentation</vt:lpstr>
      <vt:lpstr>References </vt:lpstr>
      <vt:lpstr>References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Geriatric Concussions in the Acute Setting</dc:title>
  <cp:lastModifiedBy>Ching-Lung Huang</cp:lastModifiedBy>
  <cp:revision>1</cp:revision>
  <dcterms:modified xsi:type="dcterms:W3CDTF">2023-07-13T12:29:43Z</dcterms:modified>
</cp:coreProperties>
</file>